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57" r:id="rId4"/>
    <p:sldId id="258" r:id="rId5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7FD"/>
    <a:srgbClr val="85A7D1"/>
    <a:srgbClr val="1F497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16" autoAdjust="0"/>
    <p:restoredTop sz="94660"/>
  </p:normalViewPr>
  <p:slideViewPr>
    <p:cSldViewPr>
      <p:cViewPr varScale="1">
        <p:scale>
          <a:sx n="63" d="100"/>
          <a:sy n="63" d="100"/>
        </p:scale>
        <p:origin x="1805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2442" y="7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F4950-16D9-448B-BF5A-031F4EE57A77}" type="datetimeFigureOut">
              <a:rPr lang="ko-KR" altLang="en-US" smtClean="0"/>
              <a:t>2021-08-04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F218B-B36F-4744-A56F-50C09EC345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405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72" cy="495857"/>
          </a:xfrm>
          <a:prstGeom prst="rect">
            <a:avLst/>
          </a:prstGeom>
        </p:spPr>
        <p:txBody>
          <a:bodyPr vert="horz" lIns="91625" tIns="45812" rIns="91625" bIns="4581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1002" y="0"/>
            <a:ext cx="2945072" cy="495857"/>
          </a:xfrm>
          <a:prstGeom prst="rect">
            <a:avLst/>
          </a:prstGeom>
        </p:spPr>
        <p:txBody>
          <a:bodyPr vert="horz" lIns="91625" tIns="45812" rIns="91625" bIns="45812" rtlCol="0"/>
          <a:lstStyle>
            <a:lvl1pPr algn="r">
              <a:defRPr sz="1200"/>
            </a:lvl1pPr>
          </a:lstStyle>
          <a:p>
            <a:fld id="{634B779B-6DAE-4DCD-B17A-E9E5A412FB5E}" type="datetimeFigureOut">
              <a:rPr lang="ko-KR" altLang="en-US" smtClean="0"/>
              <a:pPr/>
              <a:t>2021-08-04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25" tIns="45812" rIns="91625" bIns="4581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9" y="4714599"/>
            <a:ext cx="5437178" cy="4467462"/>
          </a:xfrm>
          <a:prstGeom prst="rect">
            <a:avLst/>
          </a:prstGeom>
        </p:spPr>
        <p:txBody>
          <a:bodyPr vert="horz" lIns="91625" tIns="45812" rIns="91625" bIns="45812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9197"/>
            <a:ext cx="2945072" cy="495857"/>
          </a:xfrm>
          <a:prstGeom prst="rect">
            <a:avLst/>
          </a:prstGeom>
        </p:spPr>
        <p:txBody>
          <a:bodyPr vert="horz" lIns="91625" tIns="45812" rIns="91625" bIns="4581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1002" y="9429197"/>
            <a:ext cx="2945072" cy="495857"/>
          </a:xfrm>
          <a:prstGeom prst="rect">
            <a:avLst/>
          </a:prstGeom>
        </p:spPr>
        <p:txBody>
          <a:bodyPr vert="horz" lIns="91625" tIns="45812" rIns="91625" bIns="45812" rtlCol="0" anchor="b"/>
          <a:lstStyle>
            <a:lvl1pPr algn="r">
              <a:defRPr sz="1200"/>
            </a:lvl1pPr>
          </a:lstStyle>
          <a:p>
            <a:fld id="{44E40BF6-E5C4-4AF3-9F02-54BC6082B9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5522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직사각형 41"/>
          <p:cNvSpPr/>
          <p:nvPr userDrawn="1"/>
        </p:nvSpPr>
        <p:spPr>
          <a:xfrm>
            <a:off x="328171" y="5102478"/>
            <a:ext cx="6224535" cy="16378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  <a:latin typeface="맑은 고딕"/>
              <a:ea typeface="맑은 고딕"/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  <a:latin typeface="맑은 고딕"/>
              <a:ea typeface="맑은 고딕"/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직사각형 39"/>
          <p:cNvSpPr/>
          <p:nvPr userDrawn="1"/>
        </p:nvSpPr>
        <p:spPr>
          <a:xfrm>
            <a:off x="620688" y="4637403"/>
            <a:ext cx="5616623" cy="340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 userDrawn="1"/>
        </p:nvSpPr>
        <p:spPr>
          <a:xfrm>
            <a:off x="1412776" y="8104167"/>
            <a:ext cx="4032448" cy="6442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smtClean="0">
                <a:solidFill>
                  <a:srgbClr val="3607FD"/>
                </a:solidFill>
                <a:latin typeface="+mj-lt"/>
              </a:rPr>
              <a:t>2021</a:t>
            </a:r>
            <a:r>
              <a:rPr lang="ko-KR" altLang="en-US" sz="1200" b="1" smtClean="0">
                <a:solidFill>
                  <a:srgbClr val="3607FD"/>
                </a:solidFill>
                <a:latin typeface="+mj-lt"/>
              </a:rPr>
              <a:t>년      월       일</a:t>
            </a:r>
            <a:endParaRPr lang="en-US" altLang="ko-KR" sz="1200" b="1" smtClean="0">
              <a:solidFill>
                <a:srgbClr val="3607FD"/>
              </a:solidFill>
              <a:latin typeface="+mj-lt"/>
            </a:endParaRPr>
          </a:p>
          <a:p>
            <a:pPr algn="ctr"/>
            <a:r>
              <a:rPr lang="ko-KR" altLang="en-US" sz="1200" b="1" smtClean="0">
                <a:solidFill>
                  <a:srgbClr val="3607FD"/>
                </a:solidFill>
                <a:latin typeface="+mj-lt"/>
              </a:rPr>
              <a:t>성명 </a:t>
            </a:r>
            <a:r>
              <a:rPr lang="en-US" altLang="ko-KR" sz="1200" b="1" smtClean="0">
                <a:solidFill>
                  <a:srgbClr val="3607FD"/>
                </a:solidFill>
                <a:latin typeface="+mj-lt"/>
              </a:rPr>
              <a:t>:           (</a:t>
            </a:r>
            <a:r>
              <a:rPr lang="ko-KR" altLang="en-US" sz="1200" b="1" smtClean="0">
                <a:solidFill>
                  <a:srgbClr val="3607FD"/>
                </a:solidFill>
                <a:latin typeface="+mj-lt"/>
              </a:rPr>
              <a:t>인</a:t>
            </a:r>
            <a:r>
              <a:rPr lang="en-US" altLang="ko-KR" sz="1200" b="1" smtClean="0">
                <a:solidFill>
                  <a:srgbClr val="3607FD"/>
                </a:solidFill>
                <a:latin typeface="+mj-lt"/>
              </a:rPr>
              <a:t>)</a:t>
            </a:r>
            <a:endParaRPr lang="ko-KR" altLang="en-US" sz="1200" b="1">
              <a:solidFill>
                <a:srgbClr val="3607FD"/>
              </a:solidFill>
              <a:latin typeface="+mj-lt"/>
            </a:endParaRPr>
          </a:p>
        </p:txBody>
      </p:sp>
      <p:grpSp>
        <p:nvGrpSpPr>
          <p:cNvPr id="7" name="그룹 6"/>
          <p:cNvGrpSpPr/>
          <p:nvPr userDrawn="1"/>
        </p:nvGrpSpPr>
        <p:grpSpPr>
          <a:xfrm>
            <a:off x="248291" y="887280"/>
            <a:ext cx="6371641" cy="504054"/>
            <a:chOff x="1196752" y="887235"/>
            <a:chExt cx="4464496" cy="28803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" name="직사각형 7"/>
            <p:cNvSpPr/>
            <p:nvPr/>
          </p:nvSpPr>
          <p:spPr>
            <a:xfrm>
              <a:off x="1196752" y="887235"/>
              <a:ext cx="4464496" cy="288032"/>
            </a:xfrm>
            <a:prstGeom prst="rect">
              <a:avLst/>
            </a:prstGeom>
            <a:grpFill/>
            <a:ln w="31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51898" y="937074"/>
              <a:ext cx="3801119" cy="193460"/>
            </a:xfrm>
            <a:prstGeom prst="rect">
              <a:avLst/>
            </a:prstGeom>
            <a:grp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1400" smtClean="0">
                  <a:ln w="3175"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</a:rPr>
                <a:t>롯데푸드 대학생 소비자 마케터 </a:t>
              </a:r>
              <a:r>
                <a:rPr lang="ko-KR" altLang="en-US" sz="1600" smtClean="0">
                  <a:ln w="3175"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0070C0"/>
                  </a:solidFill>
                  <a:latin typeface="HY견고딕" pitchFamily="18" charset="-127"/>
                  <a:ea typeface="HY견고딕" pitchFamily="18" charset="-127"/>
                </a:rPr>
                <a:t>히든 서포터즈</a:t>
              </a:r>
              <a:r>
                <a:rPr lang="en-US" altLang="ko-KR" sz="1400" smtClean="0">
                  <a:ln w="3175">
                    <a:solidFill>
                      <a:schemeClr val="accent1">
                        <a:alpha val="0"/>
                      </a:schemeClr>
                    </a:solidFill>
                  </a:ln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1400" kern="1200" smtClean="0">
                  <a:ln w="3175"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  <a:cs typeface="+mn-cs"/>
                </a:rPr>
                <a:t>20</a:t>
              </a:r>
              <a:r>
                <a:rPr lang="ko-KR" altLang="en-US" sz="1400" kern="1200" smtClean="0">
                  <a:ln w="3175"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  <a:cs typeface="+mn-cs"/>
                </a:rPr>
                <a:t>기 </a:t>
              </a:r>
              <a:r>
                <a:rPr lang="ko-KR" altLang="en-US" sz="1400" dirty="0" smtClean="0">
                  <a:ln w="3175"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</a:rPr>
                <a:t>지원서</a:t>
              </a:r>
              <a:endParaRPr lang="ko-KR" altLang="en-US" sz="1400" dirty="0">
                <a:ln w="3175"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pic>
        <p:nvPicPr>
          <p:cNvPr id="11" name="그림 10" descr="히든서포터즈 공식로고(웹용).jpg"/>
          <p:cNvPicPr>
            <a:picLocks noChangeAspect="1"/>
          </p:cNvPicPr>
          <p:nvPr userDrawn="1"/>
        </p:nvPicPr>
        <p:blipFill>
          <a:blip r:embed="rId2" cstate="print"/>
          <a:srcRect t="21650" b="21650"/>
          <a:stretch>
            <a:fillRect/>
          </a:stretch>
        </p:blipFill>
        <p:spPr>
          <a:xfrm>
            <a:off x="5611820" y="253993"/>
            <a:ext cx="1008112" cy="571592"/>
          </a:xfrm>
          <a:prstGeom prst="rect">
            <a:avLst/>
          </a:prstGeom>
        </p:spPr>
      </p:pic>
      <p:sp>
        <p:nvSpPr>
          <p:cNvPr id="13" name="직사각형 12"/>
          <p:cNvSpPr/>
          <p:nvPr userDrawn="1"/>
        </p:nvSpPr>
        <p:spPr>
          <a:xfrm>
            <a:off x="395396" y="2503259"/>
            <a:ext cx="6224535" cy="16378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  <a:latin typeface="맑은 고딕"/>
              <a:ea typeface="맑은 고딕"/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  <a:latin typeface="맑은 고딕"/>
              <a:ea typeface="맑은 고딕"/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858076" y="1619672"/>
            <a:ext cx="3129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chemeClr val="tx2"/>
                </a:solidFill>
                <a:latin typeface="HY견고딕" pitchFamily="18" charset="-127"/>
                <a:ea typeface="HY견고딕" pitchFamily="18" charset="-127"/>
              </a:rPr>
              <a:t>[ </a:t>
            </a:r>
            <a:r>
              <a:rPr lang="ko-KR" altLang="en-US" sz="1600" dirty="0" smtClean="0">
                <a:solidFill>
                  <a:schemeClr val="tx2"/>
                </a:solidFill>
                <a:latin typeface="HY견고딕" pitchFamily="18" charset="-127"/>
                <a:ea typeface="HY견고딕" pitchFamily="18" charset="-127"/>
              </a:rPr>
              <a:t>개인정보 수집 </a:t>
            </a:r>
            <a:r>
              <a:rPr lang="en-US" altLang="ko-KR" sz="1600" dirty="0" smtClean="0">
                <a:solidFill>
                  <a:schemeClr val="tx2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1600" dirty="0" smtClean="0">
                <a:solidFill>
                  <a:schemeClr val="tx2"/>
                </a:solidFill>
                <a:latin typeface="HY견고딕" pitchFamily="18" charset="-127"/>
                <a:ea typeface="HY견고딕" pitchFamily="18" charset="-127"/>
              </a:rPr>
              <a:t>활용 동의서 </a:t>
            </a:r>
            <a:r>
              <a:rPr lang="en-US" altLang="ko-KR" sz="1600" dirty="0" smtClean="0">
                <a:solidFill>
                  <a:schemeClr val="tx2"/>
                </a:solidFill>
                <a:latin typeface="HY견고딕" pitchFamily="18" charset="-127"/>
                <a:ea typeface="HY견고딕" pitchFamily="18" charset="-127"/>
              </a:rPr>
              <a:t>]</a:t>
            </a:r>
            <a:endParaRPr lang="ko-KR" altLang="en-US" sz="1600" dirty="0">
              <a:solidFill>
                <a:schemeClr val="tx2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837279" y="7596336"/>
            <a:ext cx="511389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개인정보 제공자가 동의한 </a:t>
            </a:r>
            <a:r>
              <a:rPr lang="ko-KR" altLang="en-US" sz="900" dirty="0" err="1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내용외에</a:t>
            </a:r>
            <a:r>
              <a:rPr lang="ko-KR" altLang="en-US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다른 목적으로 활용하지 않으며</a:t>
            </a:r>
            <a:r>
              <a:rPr lang="en-US" altLang="ko-KR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제공된 개인정보의 이용을</a:t>
            </a:r>
            <a:endParaRPr lang="en-US" altLang="ko-KR" sz="900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거부하고자 할 때에는 개인정보 관리 책임자를 통해 열람</a:t>
            </a:r>
            <a:r>
              <a:rPr lang="en-US" altLang="ko-KR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정정</a:t>
            </a:r>
            <a:r>
              <a:rPr lang="en-US" altLang="ko-KR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삭제를 요구할 수 있음</a:t>
            </a:r>
            <a:r>
              <a:rPr lang="en-US" altLang="ko-KR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9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4" name="TextBox 33"/>
          <p:cNvSpPr txBox="1"/>
          <p:nvPr userDrawn="1"/>
        </p:nvSpPr>
        <p:spPr>
          <a:xfrm>
            <a:off x="2639883" y="8748464"/>
            <a:ext cx="1555234" cy="287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00" dirty="0" smtClean="0">
                <a:solidFill>
                  <a:srgbClr val="3607FD"/>
                </a:solidFill>
                <a:latin typeface="HY견고딕" pitchFamily="18" charset="-127"/>
                <a:ea typeface="HY견고딕" pitchFamily="18" charset="-127"/>
              </a:rPr>
              <a:t>＊ 파란색 </a:t>
            </a:r>
            <a:r>
              <a:rPr lang="ko-KR" altLang="en-US" sz="1000" smtClean="0">
                <a:solidFill>
                  <a:srgbClr val="3607FD"/>
                </a:solidFill>
                <a:latin typeface="HY견고딕" pitchFamily="18" charset="-127"/>
                <a:ea typeface="HY견고딕" pitchFamily="18" charset="-127"/>
              </a:rPr>
              <a:t>칸  기입 </a:t>
            </a:r>
            <a:r>
              <a:rPr lang="ko-KR" altLang="en-US" sz="1000" dirty="0" smtClean="0">
                <a:solidFill>
                  <a:srgbClr val="3607FD"/>
                </a:solidFill>
                <a:latin typeface="HY견고딕" pitchFamily="18" charset="-127"/>
                <a:ea typeface="HY견고딕" pitchFamily="18" charset="-127"/>
              </a:rPr>
              <a:t>요망</a:t>
            </a:r>
            <a:endParaRPr lang="ko-KR" altLang="en-US" sz="1000" dirty="0">
              <a:solidFill>
                <a:srgbClr val="3607FD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97293697"/>
              </p:ext>
            </p:extLst>
          </p:nvPr>
        </p:nvGraphicFramePr>
        <p:xfrm>
          <a:off x="479772" y="2827331"/>
          <a:ext cx="6055781" cy="115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5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8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97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수집 항목</a:t>
                      </a:r>
                      <a:endParaRPr lang="ko-KR" alt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수집 목적</a:t>
                      </a:r>
                      <a:endParaRPr lang="ko-KR" alt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보유 기간</a:t>
                      </a:r>
                      <a:endParaRPr lang="ko-KR" alt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69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성명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한글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영문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), </a:t>
                      </a:r>
                    </a:p>
                    <a:p>
                      <a:pPr latinLnBrk="1"/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생년월일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연락처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주소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pPr latinLnBrk="1"/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E-mail, </a:t>
                      </a:r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학교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전공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학년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pPr latinLnBrk="1"/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재학상태</a:t>
                      </a:r>
                      <a:r>
                        <a:rPr lang="en-US" altLang="ko-KR" sz="90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재학중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휴학중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u="none" smtClean="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rPr>
                        <a:t>· </a:t>
                      </a:r>
                      <a:r>
                        <a:rPr lang="ko-KR" altLang="en-US" sz="1100" u="sng" smtClean="0">
                          <a:solidFill>
                            <a:schemeClr val="tx1"/>
                          </a:solidFill>
                        </a:rPr>
                        <a:t>본인</a:t>
                      </a:r>
                      <a:r>
                        <a:rPr lang="en-US" altLang="ko-KR" sz="1100" u="sng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100" u="sng" smtClean="0">
                          <a:solidFill>
                            <a:schemeClr val="tx1"/>
                          </a:solidFill>
                        </a:rPr>
                        <a:t>식별 절차에 이용</a:t>
                      </a:r>
                      <a:endParaRPr lang="en-US" altLang="ko-KR" sz="1100" u="sng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ko-KR" sz="1100" u="none" smtClean="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rPr>
                        <a:t>·</a:t>
                      </a:r>
                      <a:r>
                        <a:rPr lang="en-US" altLang="ko-KR" sz="1100" u="none" smtClean="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1100" u="sng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소비자 마케터 선발과 관련한 </a:t>
                      </a:r>
                      <a:endParaRPr lang="en-US" altLang="ko-KR" sz="1100" u="sng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100" u="sng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  </a:t>
                      </a:r>
                      <a:r>
                        <a:rPr lang="ko-KR" altLang="en-US" sz="1100" u="sng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정보 확인 및 추후 일정 공지</a:t>
                      </a:r>
                      <a:endParaRPr lang="en-US" altLang="ko-KR" sz="1100" u="sng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1100" u="none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·</a:t>
                      </a:r>
                      <a:r>
                        <a:rPr lang="en-US" altLang="ko-KR" sz="1100" u="none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100" u="sng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소비자 마케터 선발 절차에 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smtClean="0">
                          <a:solidFill>
                            <a:schemeClr val="tx1"/>
                          </a:solidFill>
                        </a:rPr>
                        <a:t>· </a:t>
                      </a:r>
                      <a:r>
                        <a:rPr lang="ko-KR" altLang="en-US" sz="1100" b="0" u="sng" smtClean="0">
                          <a:solidFill>
                            <a:schemeClr val="tx1"/>
                          </a:solidFill>
                        </a:rPr>
                        <a:t>서포터즈 선발 완료 후 즉시 단</a:t>
                      </a:r>
                      <a:r>
                        <a:rPr lang="en-US" altLang="ko-KR" sz="1100" b="0" u="sng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100" b="0" u="sng" smtClean="0">
                          <a:solidFill>
                            <a:schemeClr val="tx1"/>
                          </a:solidFill>
                        </a:rPr>
                        <a:t>최종 선발된 서포터즈에 </a:t>
                      </a:r>
                      <a:endParaRPr lang="en-US" altLang="ko-KR" sz="1100" b="0" u="sng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100" b="0" u="sng" smtClean="0">
                          <a:solidFill>
                            <a:schemeClr val="tx1"/>
                          </a:solidFill>
                        </a:rPr>
                        <a:t>한하여</a:t>
                      </a:r>
                      <a:r>
                        <a:rPr lang="ko-KR" altLang="en-US" sz="1100" b="0" u="sng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100" b="0" u="sng" smtClean="0">
                          <a:solidFill>
                            <a:schemeClr val="tx1"/>
                          </a:solidFill>
                        </a:rPr>
                        <a:t>수집일로부터 </a:t>
                      </a:r>
                      <a:endParaRPr lang="en-US" altLang="ko-KR" sz="1100" b="0" u="sng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100" b="0" u="sng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ko-KR" altLang="en-US" sz="1100" b="0" u="sng" smtClean="0">
                          <a:solidFill>
                            <a:schemeClr val="tx1"/>
                          </a:solidFill>
                        </a:rPr>
                        <a:t>년간 보관</a:t>
                      </a:r>
                      <a:endParaRPr lang="ko-KR" altLang="en-US" sz="1100" b="0" u="sng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표 2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48813561"/>
              </p:ext>
            </p:extLst>
          </p:nvPr>
        </p:nvGraphicFramePr>
        <p:xfrm>
          <a:off x="564151" y="5397711"/>
          <a:ext cx="5717232" cy="113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4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수집 항목</a:t>
                      </a:r>
                      <a:endParaRPr lang="ko-KR" alt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수집 목적</a:t>
                      </a:r>
                      <a:endParaRPr lang="ko-KR" alt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mtClean="0">
                          <a:solidFill>
                            <a:schemeClr val="tx1"/>
                          </a:solidFill>
                        </a:rPr>
                        <a:t>보유 기간</a:t>
                      </a:r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특기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취미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디자인툴활용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pPr latinLnBrk="1"/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개인 온라인 채널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교내</a:t>
                      </a:r>
                      <a:endParaRPr lang="en-US" altLang="ko-KR" sz="90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활동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대외활동</a:t>
                      </a:r>
                      <a:r>
                        <a:rPr lang="en-US" altLang="ko-KR" sz="90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smtClean="0">
                          <a:solidFill>
                            <a:schemeClr val="tx1"/>
                          </a:solidFill>
                        </a:rPr>
                        <a:t>수상경력</a:t>
                      </a:r>
                      <a:endParaRPr lang="ko-KR" alt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rPr>
                        <a:t>· </a:t>
                      </a:r>
                      <a:r>
                        <a:rPr lang="ko-KR" altLang="en-US" sz="1100" u="sng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소비자 마케터 선발 절차에 이용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smtClean="0">
                          <a:solidFill>
                            <a:schemeClr val="tx1"/>
                          </a:solidFill>
                        </a:rPr>
                        <a:t>· </a:t>
                      </a:r>
                      <a:r>
                        <a:rPr lang="ko-KR" altLang="en-US" sz="1100" b="0" u="sng" smtClean="0">
                          <a:solidFill>
                            <a:schemeClr val="tx1"/>
                          </a:solidFill>
                        </a:rPr>
                        <a:t>서포터즈 선발 완료 후 즉시</a:t>
                      </a:r>
                    </a:p>
                    <a:p>
                      <a:pPr latinLnBrk="1"/>
                      <a:r>
                        <a:rPr lang="ko-KR" altLang="en-US" sz="1100" b="0" u="sng" smtClean="0">
                          <a:solidFill>
                            <a:schemeClr val="tx1"/>
                          </a:solidFill>
                        </a:rPr>
                        <a:t>단</a:t>
                      </a:r>
                      <a:r>
                        <a:rPr lang="en-US" altLang="ko-KR" sz="1100" b="0" u="sng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100" b="0" u="sng" smtClean="0">
                          <a:solidFill>
                            <a:schemeClr val="tx1"/>
                          </a:solidFill>
                        </a:rPr>
                        <a:t>최종 선발된 서포터즈에 한하여</a:t>
                      </a:r>
                      <a:r>
                        <a:rPr lang="ko-KR" altLang="en-US" sz="1100" b="0" u="sng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100" b="0" u="sng" smtClean="0">
                          <a:solidFill>
                            <a:schemeClr val="tx1"/>
                          </a:solidFill>
                        </a:rPr>
                        <a:t>수집일로부터 </a:t>
                      </a:r>
                      <a:r>
                        <a:rPr lang="en-US" altLang="ko-KR" sz="1100" b="0" u="sng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ko-KR" altLang="en-US" sz="1100" b="0" u="sng" smtClean="0">
                          <a:solidFill>
                            <a:schemeClr val="tx1"/>
                          </a:solidFill>
                        </a:rPr>
                        <a:t>년간 보관</a:t>
                      </a:r>
                    </a:p>
                    <a:p>
                      <a:pPr latinLnBrk="1"/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 userDrawn="1"/>
        </p:nvSpPr>
        <p:spPr>
          <a:xfrm>
            <a:off x="476672" y="2021252"/>
            <a:ext cx="576064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5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롯데푸드 소비자 마케터 선발을 위하여 아래와 같이 개인정보를 수집</a:t>
            </a:r>
            <a:r>
              <a:rPr lang="en-US" altLang="ko-KR" sz="105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·</a:t>
            </a:r>
            <a:r>
              <a:rPr lang="ko-KR" altLang="en-US" sz="105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이용하고자 합니다</a:t>
            </a:r>
            <a:r>
              <a:rPr lang="en-US" altLang="ko-KR" sz="105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. </a:t>
            </a:r>
          </a:p>
          <a:p>
            <a:r>
              <a:rPr lang="ko-KR" altLang="en-US" sz="105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내용을 자세히 읽으신 후 동의 여부를 결정하여 주시기 바랍니다</a:t>
            </a:r>
            <a:r>
              <a:rPr lang="en-US" altLang="ko-KR" sz="105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. </a:t>
            </a:r>
          </a:p>
        </p:txBody>
      </p:sp>
      <p:sp>
        <p:nvSpPr>
          <p:cNvPr id="5" name="직사각형 4"/>
          <p:cNvSpPr/>
          <p:nvPr userDrawn="1"/>
        </p:nvSpPr>
        <p:spPr>
          <a:xfrm>
            <a:off x="504056" y="2555776"/>
            <a:ext cx="3429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□ 개인정보 수집</a:t>
            </a:r>
            <a:r>
              <a:rPr lang="en-US" altLang="ko-KR"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·</a:t>
            </a:r>
            <a:r>
              <a:rPr lang="ko-KR" altLang="en-US"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이용 동의서</a:t>
            </a:r>
            <a:r>
              <a:rPr lang="en-US" altLang="ko-KR"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[</a:t>
            </a:r>
            <a:r>
              <a:rPr lang="ko-KR" altLang="en-US"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필수</a:t>
            </a:r>
            <a:r>
              <a:rPr lang="en-US" altLang="ko-KR"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]</a:t>
            </a:r>
          </a:p>
        </p:txBody>
      </p:sp>
      <p:sp>
        <p:nvSpPr>
          <p:cNvPr id="6" name="직사각형 5"/>
          <p:cNvSpPr/>
          <p:nvPr userDrawn="1"/>
        </p:nvSpPr>
        <p:spPr>
          <a:xfrm>
            <a:off x="465163" y="4141113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위의 개인정보 수집</a:t>
            </a:r>
            <a:r>
              <a:rPr lang="en-US" altLang="ko-KR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·</a:t>
            </a:r>
            <a:r>
              <a:rPr lang="ko-KR" altLang="en-US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이용에 대한 동의를 거부할 권리가 있습니다</a:t>
            </a:r>
            <a:r>
              <a:rPr lang="en-US" altLang="ko-KR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그러나 동의를 거부할 경우 소비자 마케터 </a:t>
            </a:r>
            <a:endParaRPr lang="en-US" altLang="ko-KR" sz="9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선발이 불가함을 알려드립니다</a:t>
            </a:r>
            <a:r>
              <a:rPr lang="en-US" altLang="ko-KR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2" name="직사각형 11"/>
          <p:cNvSpPr/>
          <p:nvPr userDrawn="1"/>
        </p:nvSpPr>
        <p:spPr>
          <a:xfrm>
            <a:off x="1287294" y="4670430"/>
            <a:ext cx="495001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1100" b="1" smtClean="0">
                <a:solidFill>
                  <a:srgbClr val="3607FD"/>
                </a:solidFill>
              </a:rPr>
              <a:t>개인정보 수집 </a:t>
            </a:r>
            <a:r>
              <a:rPr lang="en-US" altLang="ko-KR" sz="1100" b="1" smtClean="0">
                <a:solidFill>
                  <a:srgbClr val="3607FD"/>
                </a:solidFill>
              </a:rPr>
              <a:t>/ </a:t>
            </a:r>
            <a:r>
              <a:rPr lang="ko-KR" altLang="en-US" sz="1100" b="1" smtClean="0">
                <a:solidFill>
                  <a:srgbClr val="3607FD"/>
                </a:solidFill>
              </a:rPr>
              <a:t>활용에 동의 하십니까</a:t>
            </a:r>
            <a:r>
              <a:rPr lang="en-US" altLang="ko-KR" sz="1100" b="1" smtClean="0">
                <a:solidFill>
                  <a:srgbClr val="3607FD"/>
                </a:solidFill>
              </a:rPr>
              <a:t>?  </a:t>
            </a:r>
            <a:r>
              <a:rPr lang="ko-KR" altLang="en-US" sz="1100" b="1" smtClean="0">
                <a:solidFill>
                  <a:srgbClr val="3607FD"/>
                </a:solidFill>
              </a:rPr>
              <a:t>동의함 </a:t>
            </a:r>
            <a:r>
              <a:rPr lang="en-US" altLang="ko-KR" sz="1100" b="1" smtClean="0">
                <a:solidFill>
                  <a:srgbClr val="3607FD"/>
                </a:solidFill>
              </a:rPr>
              <a:t>(  )  </a:t>
            </a:r>
            <a:r>
              <a:rPr lang="ko-KR" altLang="en-US" sz="1100" b="1" smtClean="0">
                <a:solidFill>
                  <a:srgbClr val="3607FD"/>
                </a:solidFill>
              </a:rPr>
              <a:t>동의하지 않음 </a:t>
            </a:r>
            <a:r>
              <a:rPr lang="en-US" altLang="ko-KR" sz="1100" b="1" smtClean="0">
                <a:solidFill>
                  <a:srgbClr val="3607FD"/>
                </a:solidFill>
              </a:rPr>
              <a:t>(   )</a:t>
            </a:r>
          </a:p>
        </p:txBody>
      </p:sp>
      <p:sp>
        <p:nvSpPr>
          <p:cNvPr id="37" name="직사각형 36"/>
          <p:cNvSpPr/>
          <p:nvPr userDrawn="1"/>
        </p:nvSpPr>
        <p:spPr>
          <a:xfrm>
            <a:off x="504056" y="5102478"/>
            <a:ext cx="3429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□ 개인정보 수집</a:t>
            </a:r>
            <a:r>
              <a:rPr lang="en-US" altLang="ko-KR"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·</a:t>
            </a:r>
            <a:r>
              <a:rPr lang="ko-KR" altLang="en-US"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이용 동의서</a:t>
            </a:r>
            <a:r>
              <a:rPr lang="en-US" altLang="ko-KR"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[</a:t>
            </a:r>
            <a:r>
              <a:rPr lang="ko-KR" altLang="en-US"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선택</a:t>
            </a:r>
            <a:r>
              <a:rPr lang="en-US" altLang="ko-KR"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]</a:t>
            </a:r>
          </a:p>
        </p:txBody>
      </p:sp>
      <p:sp>
        <p:nvSpPr>
          <p:cNvPr id="38" name="직사각형 37"/>
          <p:cNvSpPr/>
          <p:nvPr userDrawn="1"/>
        </p:nvSpPr>
        <p:spPr>
          <a:xfrm>
            <a:off x="476672" y="6732240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위의 개인정보 수집</a:t>
            </a:r>
            <a:r>
              <a:rPr lang="en-US" altLang="ko-KR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·</a:t>
            </a:r>
            <a:r>
              <a:rPr lang="ko-KR" altLang="en-US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이용에 대한 동의를 거부할 권리가 있습니다</a:t>
            </a:r>
            <a:r>
              <a:rPr lang="en-US" altLang="ko-KR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그러나 동의를 거부할 경우 소비자 마케터</a:t>
            </a:r>
            <a:endParaRPr lang="en-US" altLang="ko-KR" sz="9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선발에 </a:t>
            </a:r>
            <a:r>
              <a:rPr lang="ko-KR" altLang="en-US" sz="900" b="1" baseline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일부 불이익</a:t>
            </a:r>
            <a:r>
              <a:rPr lang="ko-KR" altLang="en-US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을 받을 수 있습니다</a:t>
            </a:r>
            <a:r>
              <a:rPr lang="en-US" altLang="ko-KR" sz="9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41" name="직사각형 40"/>
          <p:cNvSpPr/>
          <p:nvPr userDrawn="1"/>
        </p:nvSpPr>
        <p:spPr>
          <a:xfrm>
            <a:off x="620687" y="7189549"/>
            <a:ext cx="5616623" cy="3347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 userDrawn="1"/>
        </p:nvSpPr>
        <p:spPr>
          <a:xfrm>
            <a:off x="1298803" y="7236296"/>
            <a:ext cx="495001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1100" b="1" smtClean="0">
                <a:solidFill>
                  <a:srgbClr val="3607FD"/>
                </a:solidFill>
              </a:rPr>
              <a:t>개인정보 수집 </a:t>
            </a:r>
            <a:r>
              <a:rPr lang="en-US" altLang="ko-KR" sz="1100" b="1" smtClean="0">
                <a:solidFill>
                  <a:srgbClr val="3607FD"/>
                </a:solidFill>
              </a:rPr>
              <a:t>/ </a:t>
            </a:r>
            <a:r>
              <a:rPr lang="ko-KR" altLang="en-US" sz="1100" b="1" smtClean="0">
                <a:solidFill>
                  <a:srgbClr val="3607FD"/>
                </a:solidFill>
              </a:rPr>
              <a:t>활용에 동의 하십니까</a:t>
            </a:r>
            <a:r>
              <a:rPr lang="en-US" altLang="ko-KR" sz="1100" b="1" smtClean="0">
                <a:solidFill>
                  <a:srgbClr val="3607FD"/>
                </a:solidFill>
              </a:rPr>
              <a:t>?  </a:t>
            </a:r>
            <a:r>
              <a:rPr lang="ko-KR" altLang="en-US" sz="1100" b="1" smtClean="0">
                <a:solidFill>
                  <a:srgbClr val="3607FD"/>
                </a:solidFill>
              </a:rPr>
              <a:t>동의함 </a:t>
            </a:r>
            <a:r>
              <a:rPr lang="en-US" altLang="ko-KR" sz="1100" b="1" smtClean="0">
                <a:solidFill>
                  <a:srgbClr val="3607FD"/>
                </a:solidFill>
              </a:rPr>
              <a:t>(  )  </a:t>
            </a:r>
            <a:r>
              <a:rPr lang="ko-KR" altLang="en-US" sz="1100" b="1" smtClean="0">
                <a:solidFill>
                  <a:srgbClr val="3607FD"/>
                </a:solidFill>
              </a:rPr>
              <a:t>동의하지 않음 </a:t>
            </a:r>
            <a:r>
              <a:rPr lang="en-US" altLang="ko-KR" sz="1100" b="1" smtClean="0">
                <a:solidFill>
                  <a:srgbClr val="3607FD"/>
                </a:solidFill>
              </a:rPr>
              <a:t>(   )</a:t>
            </a:r>
          </a:p>
        </p:txBody>
      </p:sp>
      <p:pic>
        <p:nvPicPr>
          <p:cNvPr id="3" name="그림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24" y="200691"/>
            <a:ext cx="1762021" cy="615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CAEE-315B-4E7A-9D33-EEFC8681A976}" type="datetimeFigureOut">
              <a:rPr lang="ko-KR" altLang="en-US" smtClean="0"/>
              <a:pPr/>
              <a:t>2021-08-04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99F4-EF9A-49F6-9AF0-8D50DF57AC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1162910"/>
            <a:ext cx="1020471" cy="1248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1100" b="1" dirty="0" smtClean="0">
                <a:solidFill>
                  <a:schemeClr val="bg1">
                    <a:lumMod val="50000"/>
                  </a:schemeClr>
                </a:solidFill>
              </a:rPr>
              <a:t>사진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55816" y="8863450"/>
            <a:ext cx="60003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※ </a:t>
            </a:r>
            <a:r>
              <a:rPr lang="ko-KR" alt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본 자료는 </a:t>
            </a:r>
            <a:r>
              <a:rPr lang="ko-KR" altLang="en-US" sz="1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서포터즈</a:t>
            </a:r>
            <a:r>
              <a:rPr lang="ko-KR" alt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선발에 필요한 사항으로 절대 외부 유출이나 다른 목적으로 사용하지 않습니다</a:t>
            </a:r>
            <a:endParaRPr lang="ko-KR" alt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6" name="그림 15" descr="히든서포터즈 공식로고(웹용).jpg"/>
          <p:cNvPicPr>
            <a:picLocks noChangeAspect="1"/>
          </p:cNvPicPr>
          <p:nvPr userDrawn="1"/>
        </p:nvPicPr>
        <p:blipFill>
          <a:blip r:embed="rId2" cstate="print"/>
          <a:srcRect t="21650" b="21650"/>
          <a:stretch>
            <a:fillRect/>
          </a:stretch>
        </p:blipFill>
        <p:spPr>
          <a:xfrm>
            <a:off x="6026281" y="19112"/>
            <a:ext cx="593651" cy="336596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8" y="0"/>
            <a:ext cx="1019056" cy="355708"/>
          </a:xfrm>
          <a:prstGeom prst="rect">
            <a:avLst/>
          </a:prstGeom>
        </p:spPr>
      </p:pic>
      <p:grpSp>
        <p:nvGrpSpPr>
          <p:cNvPr id="8" name="그룹 7"/>
          <p:cNvGrpSpPr/>
          <p:nvPr userDrawn="1"/>
        </p:nvGrpSpPr>
        <p:grpSpPr>
          <a:xfrm>
            <a:off x="248291" y="379061"/>
            <a:ext cx="6371641" cy="504054"/>
            <a:chOff x="1196752" y="887235"/>
            <a:chExt cx="4464496" cy="28803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" name="직사각형 9"/>
            <p:cNvSpPr/>
            <p:nvPr/>
          </p:nvSpPr>
          <p:spPr>
            <a:xfrm>
              <a:off x="1196752" y="887235"/>
              <a:ext cx="4464496" cy="288032"/>
            </a:xfrm>
            <a:prstGeom prst="rect">
              <a:avLst/>
            </a:prstGeom>
            <a:grpFill/>
            <a:ln w="31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51898" y="937074"/>
              <a:ext cx="3801119" cy="193460"/>
            </a:xfrm>
            <a:prstGeom prst="rect">
              <a:avLst/>
            </a:prstGeom>
            <a:grp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1400" smtClean="0">
                  <a:ln w="3175"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</a:rPr>
                <a:t>롯데푸드 대학생 소비자 마케터 </a:t>
              </a:r>
              <a:r>
                <a:rPr lang="ko-KR" altLang="en-US" sz="1600" smtClean="0">
                  <a:ln w="3175"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0070C0"/>
                  </a:solidFill>
                  <a:latin typeface="HY견고딕" pitchFamily="18" charset="-127"/>
                  <a:ea typeface="HY견고딕" pitchFamily="18" charset="-127"/>
                </a:rPr>
                <a:t>히든 서포터즈</a:t>
              </a:r>
              <a:r>
                <a:rPr lang="en-US" altLang="ko-KR" sz="1400" smtClean="0">
                  <a:ln w="3175">
                    <a:solidFill>
                      <a:schemeClr val="accent1">
                        <a:alpha val="0"/>
                      </a:schemeClr>
                    </a:solidFill>
                  </a:ln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1400" kern="1200" smtClean="0">
                  <a:ln w="3175"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  <a:cs typeface="+mn-cs"/>
                </a:rPr>
                <a:t>20</a:t>
              </a:r>
              <a:r>
                <a:rPr lang="ko-KR" altLang="en-US" sz="1400" kern="1200" smtClean="0">
                  <a:ln w="3175"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  <a:cs typeface="+mn-cs"/>
                </a:rPr>
                <a:t>기 </a:t>
              </a:r>
              <a:r>
                <a:rPr lang="ko-KR" altLang="en-US" sz="1400" dirty="0" smtClean="0">
                  <a:ln w="3175"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</a:rPr>
                <a:t>지원서</a:t>
              </a:r>
              <a:endParaRPr lang="ko-KR" altLang="en-US" sz="1400" dirty="0">
                <a:ln w="3175"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99F4-EF9A-49F6-9AF0-8D50DF57AC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8" name="그룹 7"/>
          <p:cNvGrpSpPr/>
          <p:nvPr userDrawn="1"/>
        </p:nvGrpSpPr>
        <p:grpSpPr>
          <a:xfrm>
            <a:off x="199064" y="107507"/>
            <a:ext cx="6456009" cy="532232"/>
            <a:chOff x="1196752" y="887235"/>
            <a:chExt cx="4464496" cy="288032"/>
          </a:xfrm>
        </p:grpSpPr>
        <p:sp>
          <p:nvSpPr>
            <p:cNvPr id="9" name="직사각형 8"/>
            <p:cNvSpPr/>
            <p:nvPr/>
          </p:nvSpPr>
          <p:spPr>
            <a:xfrm>
              <a:off x="1196752" y="887235"/>
              <a:ext cx="4464496" cy="2880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18496" y="938562"/>
              <a:ext cx="4044095" cy="183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kern="1200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  <a:cs typeface="+mn-cs"/>
                </a:rPr>
                <a:t>롯데푸드 </a:t>
              </a:r>
              <a:r>
                <a:rPr lang="ko-KR" altLang="en-US" sz="1600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0070C0"/>
                  </a:solidFill>
                  <a:latin typeface="HY견고딕" pitchFamily="18" charset="-127"/>
                  <a:ea typeface="HY견고딕" pitchFamily="18" charset="-127"/>
                </a:rPr>
                <a:t>히든 </a:t>
              </a:r>
              <a:r>
                <a:rPr lang="ko-KR" altLang="en-US" sz="1600" err="1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0070C0"/>
                  </a:solidFill>
                  <a:latin typeface="HY견고딕" pitchFamily="18" charset="-127"/>
                  <a:ea typeface="HY견고딕" pitchFamily="18" charset="-127"/>
                </a:rPr>
                <a:t>서포터즈</a:t>
              </a:r>
              <a:r>
                <a:rPr lang="en-US" altLang="ko-KR" sz="1400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0070C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ko-KR" altLang="en-US" sz="1400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</a:rPr>
                <a:t>자기소개 </a:t>
              </a:r>
              <a:r>
                <a:rPr lang="en-US" altLang="ko-KR" sz="1400" dirty="0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</a:rPr>
                <a:t>&amp; IDEA</a:t>
              </a:r>
              <a:r>
                <a:rPr lang="en-US" altLang="ko-KR" sz="1400" baseline="0" dirty="0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1400" baseline="0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</a:rPr>
                <a:t>제안 </a:t>
              </a:r>
              <a:r>
                <a:rPr lang="en-US" altLang="ko-KR" sz="1000" baseline="0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lang="ko-KR" altLang="en-US" sz="1000" baseline="0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</a:rPr>
                <a:t>해당 페이지 </a:t>
              </a:r>
              <a:r>
                <a:rPr lang="ko-KR" altLang="en-US" sz="1000" baseline="0" dirty="0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</a:rPr>
                <a:t>內 작성 요망</a:t>
              </a:r>
              <a:r>
                <a:rPr lang="en-US" altLang="ko-KR" sz="1000" baseline="0" dirty="0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itchFamily="18" charset="-127"/>
                  <a:ea typeface="HY견고딕" pitchFamily="18" charset="-127"/>
                </a:rPr>
                <a:t>)</a:t>
              </a:r>
              <a:endParaRPr lang="ko-KR" altLang="en-US" sz="1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11" name="직사각형 10"/>
          <p:cNvSpPr/>
          <p:nvPr userDrawn="1"/>
        </p:nvSpPr>
        <p:spPr>
          <a:xfrm>
            <a:off x="213353" y="1187624"/>
            <a:ext cx="6456008" cy="7704856"/>
          </a:xfrm>
          <a:prstGeom prst="rect">
            <a:avLst/>
          </a:prstGeom>
          <a:solidFill>
            <a:schemeClr val="bg1"/>
          </a:solidFill>
          <a:ln w="12700">
            <a:solidFill>
              <a:srgbClr val="85A7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76283" y="695925"/>
            <a:ext cx="62953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※ 1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페이지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자신이 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롯데푸드의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대학생 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마케터로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어떠한 강점이 있는지 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반드시 </a:t>
            </a:r>
            <a:r>
              <a:rPr lang="en-US" altLang="ko-KR" sz="1100" b="1" dirty="0" smtClean="0">
                <a:solidFill>
                  <a:srgbClr val="C00000"/>
                </a:solidFill>
              </a:rPr>
              <a:t>1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장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이내로 표현해 주세요 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76283" y="923456"/>
            <a:ext cx="6811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※ 2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페이지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롯데푸드에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제안하고픈 아이디어를 적어주세요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신제품</a:t>
            </a:r>
            <a:r>
              <a:rPr lang="en-US" altLang="ko-KR" sz="1000" b="1" baseline="0" dirty="0" smtClean="0">
                <a:solidFill>
                  <a:srgbClr val="C00000"/>
                </a:solidFill>
              </a:rPr>
              <a:t> </a:t>
            </a:r>
            <a:r>
              <a:rPr lang="ko-KR" altLang="en-US" sz="1000" b="1" baseline="0" dirty="0" smtClean="0">
                <a:solidFill>
                  <a:srgbClr val="C00000"/>
                </a:solidFill>
              </a:rPr>
              <a:t>개발</a:t>
            </a:r>
            <a:r>
              <a:rPr lang="en-US" altLang="ko-KR" sz="1000" b="1" baseline="0" dirty="0" smtClean="0">
                <a:solidFill>
                  <a:srgbClr val="C00000"/>
                </a:solidFill>
              </a:rPr>
              <a:t>, </a:t>
            </a:r>
            <a:r>
              <a:rPr lang="ko-KR" altLang="en-US" sz="1000" b="1" baseline="0" dirty="0" smtClean="0">
                <a:solidFill>
                  <a:srgbClr val="C00000"/>
                </a:solidFill>
              </a:rPr>
              <a:t>기존제품 보완점</a:t>
            </a:r>
            <a:r>
              <a:rPr lang="en-US" altLang="ko-KR" sz="1000" b="1" baseline="0" dirty="0" smtClean="0">
                <a:solidFill>
                  <a:srgbClr val="C00000"/>
                </a:solidFill>
              </a:rPr>
              <a:t>, </a:t>
            </a:r>
            <a:r>
              <a:rPr lang="ko-KR" altLang="en-US" sz="1000" b="1" baseline="0" dirty="0" smtClean="0">
                <a:solidFill>
                  <a:srgbClr val="C00000"/>
                </a:solidFill>
              </a:rPr>
              <a:t>프로모션 아이디어 등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 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CAEE-315B-4E7A-9D33-EEFC8681A976}" type="datetimeFigureOut">
              <a:rPr lang="ko-KR" altLang="en-US" smtClean="0"/>
              <a:pPr/>
              <a:t>2021-08-04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99F4-EF9A-49F6-9AF0-8D50DF57AC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CAEE-315B-4E7A-9D33-EEFC8681A976}" type="datetimeFigureOut">
              <a:rPr lang="ko-KR" altLang="en-US" smtClean="0"/>
              <a:pPr/>
              <a:t>2021-08-04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99F4-EF9A-49F6-9AF0-8D50DF57AC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CAEE-315B-4E7A-9D33-EEFC8681A976}" type="datetimeFigureOut">
              <a:rPr lang="ko-KR" altLang="en-US" smtClean="0"/>
              <a:pPr/>
              <a:t>2021-08-04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99F4-EF9A-49F6-9AF0-8D50DF57AC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CAEE-315B-4E7A-9D33-EEFC8681A976}" type="datetimeFigureOut">
              <a:rPr lang="ko-KR" altLang="en-US" smtClean="0"/>
              <a:pPr/>
              <a:t>2021-08-04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99F4-EF9A-49F6-9AF0-8D50DF57AC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CAEE-315B-4E7A-9D33-EEFC8681A976}" type="datetimeFigureOut">
              <a:rPr lang="ko-KR" altLang="en-US" smtClean="0"/>
              <a:pPr/>
              <a:t>2021-08-04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99F4-EF9A-49F6-9AF0-8D50DF57AC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CAEE-315B-4E7A-9D33-EEFC8681A976}" type="datetimeFigureOut">
              <a:rPr lang="ko-KR" altLang="en-US" smtClean="0"/>
              <a:pPr/>
              <a:t>2021-08-04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99F4-EF9A-49F6-9AF0-8D50DF57AC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0CAEE-315B-4E7A-9D33-EEFC8681A976}" type="datetimeFigureOut">
              <a:rPr lang="ko-KR" altLang="en-US" smtClean="0"/>
              <a:pPr/>
              <a:t>2021-08-04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499F4-EF9A-49F6-9AF0-8D50DF57AC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61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111402"/>
              </p:ext>
            </p:extLst>
          </p:nvPr>
        </p:nvGraphicFramePr>
        <p:xfrm>
          <a:off x="1404199" y="1162380"/>
          <a:ext cx="5193153" cy="1873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1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2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22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성명 </a:t>
                      </a:r>
                      <a:r>
                        <a:rPr lang="en-US" altLang="ko-KR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한글</a:t>
                      </a:r>
                      <a:r>
                        <a:rPr lang="en-US" altLang="ko-KR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성명 </a:t>
                      </a:r>
                      <a:r>
                        <a:rPr lang="en-US" altLang="ko-KR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영문</a:t>
                      </a:r>
                      <a:r>
                        <a:rPr lang="en-US" altLang="ko-KR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2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생년월일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연락처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2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주소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dirty="0"/>
                    </a:p>
                  </a:txBody>
                  <a:tcPr marL="99011" marR="99011" marT="49506" marB="49506">
                    <a:lnL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dirty="0"/>
                    </a:p>
                  </a:txBody>
                  <a:tcPr marL="99011" marR="99011" marT="49506" marB="49506">
                    <a:lnL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2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E-mail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dirty="0"/>
                    </a:p>
                  </a:txBody>
                  <a:tcPr marL="99011" marR="99011" marT="49506" marB="49506">
                    <a:lnL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dirty="0"/>
                    </a:p>
                  </a:txBody>
                  <a:tcPr marL="99011" marR="99011" marT="49506" marB="49506">
                    <a:lnL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2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학교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mtClean="0">
                          <a:solidFill>
                            <a:schemeClr val="tx1"/>
                          </a:solidFill>
                        </a:rPr>
                        <a:t>전공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latinLnBrk="1"/>
                      <a:r>
                        <a:rPr lang="ko-KR" altLang="en-US" sz="1050" smtClean="0"/>
                        <a:t>학과</a:t>
                      </a:r>
                      <a:endParaRPr lang="ko-KR" altLang="en-US" sz="1050"/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2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학년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mtClean="0">
                          <a:solidFill>
                            <a:schemeClr val="tx1"/>
                          </a:solidFill>
                        </a:rPr>
                        <a:t>재학 상태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latinLnBrk="1"/>
                      <a:r>
                        <a:rPr lang="en-US" altLang="ko-KR" sz="1050" smtClean="0"/>
                        <a:t>(</a:t>
                      </a:r>
                      <a:r>
                        <a:rPr lang="ko-KR" altLang="en-US" sz="1050" smtClean="0"/>
                        <a:t>재학중</a:t>
                      </a:r>
                      <a:r>
                        <a:rPr lang="en-US" altLang="ko-KR" sz="1050" smtClean="0"/>
                        <a:t>)</a:t>
                      </a:r>
                      <a:r>
                        <a:rPr lang="en-US" altLang="ko-KR" sz="1050" baseline="0" smtClean="0"/>
                        <a:t> (</a:t>
                      </a:r>
                      <a:r>
                        <a:rPr lang="ko-KR" altLang="en-US" sz="1050" baseline="0" smtClean="0"/>
                        <a:t>휴학중</a:t>
                      </a:r>
                      <a:r>
                        <a:rPr lang="en-US" altLang="ko-KR" sz="1050" baseline="0" smtClean="0"/>
                        <a:t>)</a:t>
                      </a:r>
                      <a:endParaRPr lang="ko-KR" altLang="en-US" sz="1050"/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36262"/>
              </p:ext>
            </p:extLst>
          </p:nvPr>
        </p:nvGraphicFramePr>
        <p:xfrm>
          <a:off x="245447" y="3406552"/>
          <a:ext cx="6345281" cy="589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6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8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46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특기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취미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디자인툴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1000" b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000" b="0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포토샵</a:t>
                      </a:r>
                      <a:r>
                        <a:rPr lang="en-US" altLang="ko-KR" sz="1000" b="0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000" b="0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일러스트</a:t>
                      </a:r>
                      <a:r>
                        <a:rPr lang="en-US" altLang="ko-KR" sz="1000" b="0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,</a:t>
                      </a:r>
                      <a:r>
                        <a:rPr lang="ko-KR" altLang="en-US" sz="1000" b="0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영상제작 프로그램 등 사용 가능한 툴 기입</a:t>
                      </a:r>
                      <a:r>
                        <a:rPr lang="en-US" altLang="ko-KR" sz="1000" b="0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endParaRPr lang="ko-KR" altLang="en-US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815840"/>
              </p:ext>
            </p:extLst>
          </p:nvPr>
        </p:nvGraphicFramePr>
        <p:xfrm>
          <a:off x="245447" y="5508105"/>
          <a:ext cx="6345281" cy="7920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0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29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교내 활동</a:t>
                      </a:r>
                      <a:endParaRPr lang="en-US" altLang="ko-KR" sz="105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대학교</a:t>
                      </a:r>
                      <a:r>
                        <a:rPr lang="en-US" altLang="ko-KR" sz="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활동명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직책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활동 내용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활동 기간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186259"/>
              </p:ext>
            </p:extLst>
          </p:nvPr>
        </p:nvGraphicFramePr>
        <p:xfrm>
          <a:off x="245447" y="6516216"/>
          <a:ext cx="6345280" cy="1056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0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29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대외 활동</a:t>
                      </a:r>
                      <a:endParaRPr lang="en-US" altLang="ko-KR" sz="105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활동명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활동 기관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활동 내용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활동 기간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127168"/>
              </p:ext>
            </p:extLst>
          </p:nvPr>
        </p:nvGraphicFramePr>
        <p:xfrm>
          <a:off x="245447" y="4235964"/>
          <a:ext cx="6345281" cy="1056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0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29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개인</a:t>
                      </a:r>
                      <a:endParaRPr lang="en-US" altLang="ko-KR" sz="105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온라인</a:t>
                      </a:r>
                      <a:endParaRPr lang="en-US" altLang="ko-KR" sz="105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채널</a:t>
                      </a:r>
                      <a:endParaRPr lang="en-US" altLang="ko-KR" sz="105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URL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이웃수</a:t>
                      </a:r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altLang="ko-KR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05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친구수</a:t>
                      </a:r>
                      <a:r>
                        <a:rPr lang="en-US" altLang="ko-KR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err="1" smtClean="0">
                          <a:solidFill>
                            <a:schemeClr val="tx1"/>
                          </a:solidFill>
                        </a:rPr>
                        <a:t>블로그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평균방문자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하루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</a:rPr>
                        <a:t>영상채널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</a:rPr>
                        <a:t>구독자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err="1" smtClean="0">
                          <a:solidFill>
                            <a:schemeClr val="tx1"/>
                          </a:solidFill>
                        </a:rPr>
                        <a:t>인스타그램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err="1" smtClean="0">
                          <a:solidFill>
                            <a:schemeClr val="tx1"/>
                          </a:solidFill>
                        </a:rPr>
                        <a:t>팔로워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228801"/>
              </p:ext>
            </p:extLst>
          </p:nvPr>
        </p:nvGraphicFramePr>
        <p:xfrm>
          <a:off x="245447" y="7764356"/>
          <a:ext cx="6345282" cy="1056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0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29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수상 경력</a:t>
                      </a:r>
                      <a:endParaRPr lang="en-US" altLang="ko-KR" sz="105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 anchor="ctr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공모전명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수상 기관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수상 내역</a:t>
                      </a: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수상일</a:t>
                      </a:r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9011" marR="99011" marT="49506" marB="49506">
                    <a:lnL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8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9011" marR="99011" marT="49506" marB="49506">
                    <a:lnL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19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40768" y="956792"/>
            <a:ext cx="7168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smtClean="0">
                <a:solidFill>
                  <a:srgbClr val="FF0000"/>
                </a:solidFill>
              </a:rPr>
              <a:t>[</a:t>
            </a:r>
            <a:r>
              <a:rPr lang="ko-KR" altLang="en-US" sz="900" smtClean="0">
                <a:solidFill>
                  <a:srgbClr val="FF0000"/>
                </a:solidFill>
              </a:rPr>
              <a:t>필수항목</a:t>
            </a:r>
            <a:r>
              <a:rPr lang="en-US" altLang="ko-KR" sz="900" smtClean="0">
                <a:solidFill>
                  <a:srgbClr val="FF0000"/>
                </a:solidFill>
              </a:rPr>
              <a:t>]</a:t>
            </a:r>
            <a:endParaRPr lang="ko-KR" altLang="en-US" sz="9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640" y="3164486"/>
            <a:ext cx="7168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smtClean="0">
                <a:solidFill>
                  <a:srgbClr val="FF0000"/>
                </a:solidFill>
              </a:rPr>
              <a:t>[</a:t>
            </a:r>
            <a:r>
              <a:rPr lang="ko-KR" altLang="en-US" sz="900" smtClean="0">
                <a:solidFill>
                  <a:srgbClr val="FF0000"/>
                </a:solidFill>
              </a:rPr>
              <a:t>선택항목</a:t>
            </a:r>
            <a:r>
              <a:rPr lang="en-US" altLang="ko-KR" sz="900" smtClean="0">
                <a:solidFill>
                  <a:srgbClr val="FF0000"/>
                </a:solidFill>
              </a:rPr>
              <a:t>]</a:t>
            </a:r>
            <a:endParaRPr lang="ko-KR" altLang="en-US" sz="9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640" y="4019940"/>
            <a:ext cx="7168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smtClean="0">
                <a:solidFill>
                  <a:srgbClr val="FF0000"/>
                </a:solidFill>
              </a:rPr>
              <a:t>[</a:t>
            </a:r>
            <a:r>
              <a:rPr lang="ko-KR" altLang="en-US" sz="900" smtClean="0">
                <a:solidFill>
                  <a:srgbClr val="FF0000"/>
                </a:solidFill>
              </a:rPr>
              <a:t>선택항목</a:t>
            </a:r>
            <a:r>
              <a:rPr lang="en-US" altLang="ko-KR" sz="900" smtClean="0">
                <a:solidFill>
                  <a:srgbClr val="FF0000"/>
                </a:solidFill>
              </a:rPr>
              <a:t>]</a:t>
            </a:r>
            <a:endParaRPr lang="ko-KR" altLang="en-US" sz="9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640" y="5277273"/>
            <a:ext cx="7168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smtClean="0">
                <a:solidFill>
                  <a:srgbClr val="FF0000"/>
                </a:solidFill>
              </a:rPr>
              <a:t>[</a:t>
            </a:r>
            <a:r>
              <a:rPr lang="ko-KR" altLang="en-US" sz="900" smtClean="0">
                <a:solidFill>
                  <a:srgbClr val="FF0000"/>
                </a:solidFill>
              </a:rPr>
              <a:t>선택항목</a:t>
            </a:r>
            <a:r>
              <a:rPr lang="en-US" altLang="ko-KR" sz="900" smtClean="0">
                <a:solidFill>
                  <a:srgbClr val="FF0000"/>
                </a:solidFill>
              </a:rPr>
              <a:t>]</a:t>
            </a:r>
            <a:endParaRPr lang="ko-KR" altLang="en-US" sz="90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857" y="6300192"/>
            <a:ext cx="7168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smtClean="0">
                <a:solidFill>
                  <a:srgbClr val="FF0000"/>
                </a:solidFill>
              </a:rPr>
              <a:t>[</a:t>
            </a:r>
            <a:r>
              <a:rPr lang="ko-KR" altLang="en-US" sz="900" smtClean="0">
                <a:solidFill>
                  <a:srgbClr val="FF0000"/>
                </a:solidFill>
              </a:rPr>
              <a:t>선택항목</a:t>
            </a:r>
            <a:r>
              <a:rPr lang="en-US" altLang="ko-KR" sz="900" smtClean="0">
                <a:solidFill>
                  <a:srgbClr val="FF0000"/>
                </a:solidFill>
              </a:rPr>
              <a:t>]</a:t>
            </a:r>
            <a:endParaRPr lang="ko-KR" altLang="en-US" sz="9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640" y="7548332"/>
            <a:ext cx="7168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smtClean="0">
                <a:solidFill>
                  <a:srgbClr val="FF0000"/>
                </a:solidFill>
              </a:rPr>
              <a:t>[</a:t>
            </a:r>
            <a:r>
              <a:rPr lang="ko-KR" altLang="en-US" sz="900" smtClean="0">
                <a:solidFill>
                  <a:srgbClr val="FF0000"/>
                </a:solidFill>
              </a:rPr>
              <a:t>선택항목</a:t>
            </a:r>
            <a:r>
              <a:rPr lang="en-US" altLang="ko-KR" sz="900" smtClean="0">
                <a:solidFill>
                  <a:srgbClr val="FF0000"/>
                </a:solidFill>
              </a:rPr>
              <a:t>]</a:t>
            </a:r>
            <a:endParaRPr lang="ko-KR" altLang="en-US" sz="9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35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2351014" y="3887924"/>
            <a:ext cx="2160240" cy="936104"/>
          </a:xfrm>
          <a:prstGeom prst="roundRect">
            <a:avLst/>
          </a:prstGeom>
          <a:solidFill>
            <a:srgbClr val="0070C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latin typeface="+mj-ea"/>
                <a:ea typeface="+mj-ea"/>
              </a:rPr>
              <a:t>자기소개</a:t>
            </a:r>
            <a:endParaRPr lang="en-US" altLang="ko-KR" sz="2400" b="1" dirty="0" smtClean="0">
              <a:latin typeface="+mj-ea"/>
              <a:ea typeface="+mj-ea"/>
            </a:endParaRPr>
          </a:p>
          <a:p>
            <a:pPr algn="ctr"/>
            <a:r>
              <a:rPr lang="en-US" altLang="ko-KR" b="1" dirty="0" smtClean="0">
                <a:latin typeface="+mj-ea"/>
                <a:ea typeface="+mj-ea"/>
              </a:rPr>
              <a:t>( 1</a:t>
            </a:r>
            <a:r>
              <a:rPr lang="ko-KR" altLang="en-US" b="1" dirty="0" smtClean="0">
                <a:latin typeface="+mj-ea"/>
                <a:ea typeface="+mj-ea"/>
              </a:rPr>
              <a:t>페이지 </a:t>
            </a:r>
            <a:r>
              <a:rPr lang="en-US" altLang="ko-KR" b="1" dirty="0" smtClean="0">
                <a:latin typeface="+mj-ea"/>
                <a:ea typeface="+mj-ea"/>
              </a:rPr>
              <a:t>)</a:t>
            </a:r>
            <a:endParaRPr lang="ko-KR" altLang="en-US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6681" y="4144144"/>
            <a:ext cx="3728906" cy="2873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rgbClr val="FF0000"/>
                </a:solidFill>
              </a:rPr>
              <a:t>①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롯데푸드에서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smtClean="0">
                <a:solidFill>
                  <a:srgbClr val="FF0000"/>
                </a:solidFill>
              </a:rPr>
              <a:t>나왔으면 하는 신제품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제안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rgbClr val="FF0000"/>
                </a:solidFill>
              </a:rPr>
              <a:t>② 기존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롯데푸드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제품의 보완점이나 개선점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rgbClr val="FF0000"/>
                </a:solidFill>
              </a:rPr>
              <a:t>③ 프로모션 아이디어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rgbClr val="3607FD"/>
                </a:solidFill>
              </a:rPr>
              <a:t>(</a:t>
            </a:r>
            <a:r>
              <a:rPr lang="ko-KR" altLang="en-US" sz="1200" b="1" dirty="0" smtClean="0">
                <a:solidFill>
                  <a:srgbClr val="3607FD"/>
                </a:solidFill>
              </a:rPr>
              <a:t>①</a:t>
            </a:r>
            <a:r>
              <a:rPr lang="en-US" altLang="ko-KR" sz="1200" b="1" dirty="0" smtClean="0">
                <a:solidFill>
                  <a:srgbClr val="3607FD"/>
                </a:solidFill>
              </a:rPr>
              <a:t>~</a:t>
            </a:r>
            <a:r>
              <a:rPr lang="ko-KR" altLang="en-US" sz="1200" b="1" dirty="0" smtClean="0">
                <a:solidFill>
                  <a:srgbClr val="3607FD"/>
                </a:solidFill>
              </a:rPr>
              <a:t>③ </a:t>
            </a:r>
            <a:r>
              <a:rPr lang="ko-KR" altLang="en-US" sz="1200" b="1" smtClean="0">
                <a:solidFill>
                  <a:srgbClr val="3607FD"/>
                </a:solidFill>
              </a:rPr>
              <a:t>中 </a:t>
            </a:r>
            <a:r>
              <a:rPr lang="en-US" altLang="ko-KR" sz="1200" b="1" smtClean="0">
                <a:solidFill>
                  <a:srgbClr val="3607FD"/>
                </a:solidFill>
              </a:rPr>
              <a:t>1</a:t>
            </a:r>
            <a:r>
              <a:rPr lang="ko-KR" altLang="en-US" sz="1200" b="1" smtClean="0">
                <a:solidFill>
                  <a:srgbClr val="3607FD"/>
                </a:solidFill>
              </a:rPr>
              <a:t>가지만 선택</a:t>
            </a:r>
            <a:r>
              <a:rPr lang="en-US" altLang="ko-KR" sz="1200" b="1" smtClean="0">
                <a:solidFill>
                  <a:srgbClr val="3607FD"/>
                </a:solidFill>
              </a:rPr>
              <a:t>, </a:t>
            </a:r>
            <a:r>
              <a:rPr lang="ko-KR" altLang="en-US" sz="1200" b="1" smtClean="0">
                <a:solidFill>
                  <a:srgbClr val="3607FD"/>
                </a:solidFill>
              </a:rPr>
              <a:t>반드시 </a:t>
            </a:r>
            <a:r>
              <a:rPr lang="en-US" altLang="ko-KR" sz="1200" b="1" smtClean="0">
                <a:solidFill>
                  <a:srgbClr val="3607FD"/>
                </a:solidFill>
              </a:rPr>
              <a:t>1</a:t>
            </a:r>
            <a:r>
              <a:rPr lang="ko-KR" altLang="en-US" sz="1200" b="1" smtClean="0">
                <a:solidFill>
                  <a:srgbClr val="3607FD"/>
                </a:solidFill>
              </a:rPr>
              <a:t>장 내 작성</a:t>
            </a:r>
            <a:r>
              <a:rPr lang="en-US" altLang="ko-KR" sz="1200" b="1" smtClean="0">
                <a:solidFill>
                  <a:srgbClr val="3607FD"/>
                </a:solidFill>
              </a:rPr>
              <a:t>)</a:t>
            </a:r>
            <a:endParaRPr lang="en-US" altLang="ko-KR" sz="1200" b="1" dirty="0" smtClean="0">
              <a:solidFill>
                <a:srgbClr val="3607FD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50" b="1" smtClean="0"/>
              <a:t>※ </a:t>
            </a:r>
            <a:r>
              <a:rPr lang="ko-KR" altLang="en-US" sz="1050" b="1" smtClean="0"/>
              <a:t>참고 </a:t>
            </a:r>
            <a:r>
              <a:rPr lang="en-US" altLang="ko-KR" sz="1050" b="1" smtClean="0"/>
              <a:t>&lt;</a:t>
            </a:r>
            <a:r>
              <a:rPr lang="ko-KR" altLang="en-US" sz="1050" b="1" smtClean="0"/>
              <a:t>아이디어 제안 대상</a:t>
            </a:r>
            <a:r>
              <a:rPr lang="en-US" altLang="ko-KR" sz="1050" b="1" smtClean="0"/>
              <a:t>&gt;</a:t>
            </a:r>
          </a:p>
          <a:p>
            <a:pPr>
              <a:lnSpc>
                <a:spcPct val="150000"/>
              </a:lnSpc>
            </a:pPr>
            <a:r>
              <a:rPr lang="en-US" altLang="ko-KR" sz="1050" b="1" smtClean="0"/>
              <a:t>· </a:t>
            </a:r>
            <a:r>
              <a:rPr lang="ko-KR" altLang="en-US" sz="1050" b="1" smtClean="0"/>
              <a:t>빙과 </a:t>
            </a:r>
            <a:r>
              <a:rPr lang="en-US" altLang="ko-KR" sz="1050" b="1" smtClean="0"/>
              <a:t>: </a:t>
            </a:r>
            <a:r>
              <a:rPr lang="ko-KR" altLang="en-US" sz="1050" b="1" smtClean="0"/>
              <a:t>돼지바</a:t>
            </a:r>
            <a:r>
              <a:rPr lang="en-US" altLang="ko-KR" sz="1050" b="1" smtClean="0"/>
              <a:t>, </a:t>
            </a:r>
            <a:r>
              <a:rPr lang="ko-KR" altLang="en-US" sz="1050" b="1" smtClean="0"/>
              <a:t>구구콘</a:t>
            </a:r>
            <a:r>
              <a:rPr lang="en-US" altLang="ko-KR" sz="1050" b="1" smtClean="0"/>
              <a:t>, </a:t>
            </a:r>
            <a:r>
              <a:rPr lang="ko-KR" altLang="en-US" sz="1050" b="1" smtClean="0"/>
              <a:t>빵빠레</a:t>
            </a:r>
            <a:r>
              <a:rPr lang="en-US" altLang="ko-KR" sz="1050" b="1" smtClean="0"/>
              <a:t>, </a:t>
            </a:r>
            <a:r>
              <a:rPr lang="ko-KR" altLang="en-US" sz="1050" b="1" smtClean="0"/>
              <a:t>빠삐코</a:t>
            </a:r>
            <a:r>
              <a:rPr lang="en-US" altLang="ko-KR" sz="1050" b="1" smtClean="0"/>
              <a:t>, </a:t>
            </a:r>
            <a:r>
              <a:rPr lang="ko-KR" altLang="en-US" sz="1050" b="1" smtClean="0"/>
              <a:t>라베스트</a:t>
            </a:r>
            <a:endParaRPr lang="en-US" altLang="ko-KR" sz="1050" b="1" smtClean="0"/>
          </a:p>
          <a:p>
            <a:pPr>
              <a:lnSpc>
                <a:spcPct val="150000"/>
              </a:lnSpc>
            </a:pPr>
            <a:r>
              <a:rPr lang="en-US" altLang="ko-KR" sz="1050" b="1" smtClean="0"/>
              <a:t>· HMR </a:t>
            </a:r>
            <a:r>
              <a:rPr lang="en-US" altLang="ko-KR" sz="1050" b="1"/>
              <a:t>: </a:t>
            </a:r>
            <a:r>
              <a:rPr lang="en-US" altLang="ko-KR" sz="1050" b="1" smtClean="0"/>
              <a:t>Chefoo</a:t>
            </a:r>
            <a:r>
              <a:rPr lang="en-US" altLang="ko-KR" sz="1050" b="1"/>
              <a:t>d</a:t>
            </a:r>
            <a:endParaRPr lang="en-US" altLang="ko-KR" sz="1050" b="1" smtClean="0"/>
          </a:p>
          <a:p>
            <a:pPr>
              <a:lnSpc>
                <a:spcPct val="150000"/>
              </a:lnSpc>
            </a:pPr>
            <a:r>
              <a:rPr lang="en-US" altLang="ko-KR" sz="1050" b="1" smtClean="0"/>
              <a:t>· </a:t>
            </a:r>
            <a:r>
              <a:rPr lang="ko-KR" altLang="en-US" sz="1050" b="1" smtClean="0"/>
              <a:t>유가공 </a:t>
            </a:r>
            <a:r>
              <a:rPr lang="en-US" altLang="ko-KR" sz="1050" b="1" smtClean="0"/>
              <a:t>: </a:t>
            </a:r>
            <a:r>
              <a:rPr lang="ko-KR" altLang="en-US" sz="1050" b="1" smtClean="0"/>
              <a:t>파스퇴르우유</a:t>
            </a:r>
            <a:r>
              <a:rPr lang="en-US" altLang="ko-KR" sz="1050" b="1" smtClean="0"/>
              <a:t>, </a:t>
            </a:r>
            <a:r>
              <a:rPr lang="ko-KR" altLang="en-US" sz="1050" b="1" smtClean="0"/>
              <a:t>쾌변</a:t>
            </a:r>
            <a:endParaRPr lang="en-US" altLang="ko-KR" sz="1050" b="1" smtClean="0"/>
          </a:p>
          <a:p>
            <a:pPr>
              <a:lnSpc>
                <a:spcPct val="150000"/>
              </a:lnSpc>
            </a:pPr>
            <a:r>
              <a:rPr lang="en-US" altLang="ko-KR" sz="1050" b="1" smtClean="0"/>
              <a:t>· </a:t>
            </a:r>
            <a:r>
              <a:rPr lang="ko-KR" altLang="en-US" sz="1050" b="1" smtClean="0"/>
              <a:t>육가공 </a:t>
            </a:r>
            <a:r>
              <a:rPr lang="en-US" altLang="ko-KR" sz="1050" b="1" smtClean="0"/>
              <a:t>: </a:t>
            </a:r>
            <a:r>
              <a:rPr lang="ko-KR" altLang="en-US" sz="1050" b="1" smtClean="0"/>
              <a:t>의성마늘햄</a:t>
            </a:r>
            <a:r>
              <a:rPr lang="en-US" altLang="ko-KR" sz="1050" b="1" smtClean="0"/>
              <a:t>, </a:t>
            </a:r>
            <a:r>
              <a:rPr lang="ko-KR" altLang="en-US" sz="1050" b="1" smtClean="0"/>
              <a:t>키스틱 </a:t>
            </a:r>
            <a:endParaRPr lang="en-US" altLang="ko-KR" sz="1050" b="1"/>
          </a:p>
        </p:txBody>
      </p:sp>
      <p:sp>
        <p:nvSpPr>
          <p:cNvPr id="4" name="모서리가 둥근 직사각형 3"/>
          <p:cNvSpPr/>
          <p:nvPr/>
        </p:nvSpPr>
        <p:spPr>
          <a:xfrm>
            <a:off x="2351014" y="3208040"/>
            <a:ext cx="2160240" cy="936104"/>
          </a:xfrm>
          <a:prstGeom prst="roundRect">
            <a:avLst/>
          </a:prstGeom>
          <a:solidFill>
            <a:srgbClr val="0070C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smtClean="0">
                <a:latin typeface="+mj-ea"/>
                <a:ea typeface="+mj-ea"/>
              </a:rPr>
              <a:t>Idea </a:t>
            </a:r>
            <a:r>
              <a:rPr lang="ko-KR" altLang="en-US" b="1" smtClean="0">
                <a:latin typeface="+mj-ea"/>
                <a:ea typeface="+mj-ea"/>
              </a:rPr>
              <a:t>제안</a:t>
            </a:r>
            <a:endParaRPr lang="en-US" altLang="ko-KR" b="1" smtClean="0">
              <a:latin typeface="+mj-ea"/>
              <a:ea typeface="+mj-ea"/>
            </a:endParaRPr>
          </a:p>
          <a:p>
            <a:pPr algn="ctr"/>
            <a:r>
              <a:rPr lang="en-US" altLang="ko-KR" b="1" smtClean="0">
                <a:latin typeface="+mj-ea"/>
                <a:ea typeface="+mj-ea"/>
              </a:rPr>
              <a:t>( </a:t>
            </a:r>
            <a:r>
              <a:rPr lang="en-US" altLang="ko-KR" b="1" dirty="0" smtClean="0">
                <a:latin typeface="+mj-ea"/>
                <a:ea typeface="+mj-ea"/>
              </a:rPr>
              <a:t>1</a:t>
            </a:r>
            <a:r>
              <a:rPr lang="ko-KR" altLang="en-US" b="1" dirty="0" smtClean="0">
                <a:latin typeface="+mj-ea"/>
                <a:ea typeface="+mj-ea"/>
              </a:rPr>
              <a:t>페이지 </a:t>
            </a:r>
            <a:r>
              <a:rPr lang="en-US" altLang="ko-KR" b="1" dirty="0" smtClean="0">
                <a:latin typeface="+mj-ea"/>
                <a:ea typeface="+mj-ea"/>
              </a:rPr>
              <a:t>)</a:t>
            </a:r>
            <a:endParaRPr lang="ko-KR" altLang="en-US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179</Words>
  <Application>Microsoft Office PowerPoint</Application>
  <PresentationFormat>화면 슬라이드 쇼(4:3)</PresentationFormat>
  <Paragraphs>64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HY견고딕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lottesk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adison</dc:creator>
  <cp:lastModifiedBy>2171227</cp:lastModifiedBy>
  <cp:revision>90</cp:revision>
  <cp:lastPrinted>2018-07-11T05:27:14Z</cp:lastPrinted>
  <dcterms:created xsi:type="dcterms:W3CDTF">2012-01-16T07:43:08Z</dcterms:created>
  <dcterms:modified xsi:type="dcterms:W3CDTF">2021-08-04T08:34:24Z</dcterms:modified>
</cp:coreProperties>
</file>