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0" r:id="rId1"/>
  </p:sldMasterIdLst>
  <p:notesMasterIdLst>
    <p:notesMasterId r:id="rId10"/>
  </p:notesMasterIdLst>
  <p:sldIdLst>
    <p:sldId id="329" r:id="rId2"/>
    <p:sldId id="330" r:id="rId3"/>
    <p:sldId id="297" r:id="rId4"/>
    <p:sldId id="321" r:id="rId5"/>
    <p:sldId id="324" r:id="rId6"/>
    <p:sldId id="326" r:id="rId7"/>
    <p:sldId id="328" r:id="rId8"/>
    <p:sldId id="331" r:id="rId9"/>
  </p:sldIdLst>
  <p:sldSz cx="12192000" cy="6858000"/>
  <p:notesSz cx="6858000" cy="9144000"/>
  <p:embeddedFontLst>
    <p:embeddedFont>
      <p:font typeface="나눔스퀘어" panose="020F0502020204030204" pitchFamily="34" charset="0"/>
      <p:regular r:id="rId11"/>
      <p:bold r:id="rId12"/>
      <p:italic r:id="rId13"/>
      <p:boldItalic r:id="rId14"/>
    </p:embeddedFont>
    <p:embeddedFont>
      <p:font typeface="나눔스퀘어 Bold" panose="020F0502020204030204" pitchFamily="34" charset="0"/>
      <p:regular r:id="rId15"/>
      <p:bold r:id="rId16"/>
      <p:italic r:id="rId17"/>
      <p:boldItalic r:id="rId18"/>
    </p:embeddedFont>
    <p:embeddedFont>
      <p:font typeface="나눔스퀘어 ExtraBold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3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유민희" initials="유" lastIdx="1" clrIdx="0">
    <p:extLst>
      <p:ext uri="{19B8F6BF-5375-455C-9EA6-DF929625EA0E}">
        <p15:presenceInfo xmlns:p15="http://schemas.microsoft.com/office/powerpoint/2012/main" userId="유민희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85CF"/>
    <a:srgbClr val="092354"/>
    <a:srgbClr val="FFEE8B"/>
    <a:srgbClr val="0000FF"/>
    <a:srgbClr val="EEEEEE"/>
    <a:srgbClr val="1B2754"/>
    <a:srgbClr val="637CCB"/>
    <a:srgbClr val="FFE64F"/>
    <a:srgbClr val="F6E15C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="" xmlns:c="http://schemas.openxmlformats.org/drawingml/2006/chart" xmlns:dgm="http://schemas.openxmlformats.org/drawingml/2006/diagram" xmlns:dsp="http://schemas.microsoft.com/office/drawing/2008/diagram" xmlns:hp="http://schemas.haansoft.com/office/presentation/8.0" themeShowType="1" themeSkinType="1" themeTransitionType="1" useThemeTransition="1" byMouseClick="1" attrType="1" dur="200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596202-F728-4839-AD77-6731B73F0DD0}" v="15" dt="2021-06-14T08:11:49.112"/>
  </p1510:revLst>
</p1510:revInfo>
</file>

<file path=ppt/tableStyles.xml><?xml version="1.0" encoding="utf-8"?>
<a:tblStyleLst xmlns:a="http://schemas.openxmlformats.org/drawingml/2006/main" def="{5C22544A-7EE6-4342-B048-85BDC9FD1C3A}">
  <a:tblStyle styleId="{01A66EDD-3DAB-4C5B-A090-DC80EC1FD486}" styleName="Normal Style 1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lum val="9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lum val="8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lum val="8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72" autoAdjust="0"/>
    <p:restoredTop sz="81761" autoAdjust="0"/>
  </p:normalViewPr>
  <p:slideViewPr>
    <p:cSldViewPr snapToGrid="0" snapToObjects="1">
      <p:cViewPr varScale="1">
        <p:scale>
          <a:sx n="83" d="100"/>
          <a:sy n="83" d="100"/>
        </p:scale>
        <p:origin x="208" y="552"/>
      </p:cViewPr>
      <p:guideLst>
        <p:guide orient="horz" pos="2153"/>
        <p:guide pos="3839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설하은" userId="87041447-6124-4a34-9c68-ee49fcd0e231" providerId="ADAL" clId="{CB596202-F728-4839-AD77-6731B73F0DD0}"/>
    <pc:docChg chg="undo custSel delSld modSld sldOrd">
      <pc:chgData name="설하은" userId="87041447-6124-4a34-9c68-ee49fcd0e231" providerId="ADAL" clId="{CB596202-F728-4839-AD77-6731B73F0DD0}" dt="2021-06-14T08:11:49.112" v="273"/>
      <pc:docMkLst>
        <pc:docMk/>
      </pc:docMkLst>
      <pc:sldChg chg="modSp mod ord">
        <pc:chgData name="설하은" userId="87041447-6124-4a34-9c68-ee49fcd0e231" providerId="ADAL" clId="{CB596202-F728-4839-AD77-6731B73F0DD0}" dt="2021-06-14T08:11:49.112" v="273"/>
        <pc:sldMkLst>
          <pc:docMk/>
          <pc:sldMk cId="4247373888" sldId="315"/>
        </pc:sldMkLst>
        <pc:spChg chg="mod">
          <ac:chgData name="설하은" userId="87041447-6124-4a34-9c68-ee49fcd0e231" providerId="ADAL" clId="{CB596202-F728-4839-AD77-6731B73F0DD0}" dt="2021-06-14T08:11:49.112" v="273"/>
          <ac:spMkLst>
            <pc:docMk/>
            <pc:sldMk cId="4247373888" sldId="315"/>
            <ac:spMk id="5" creationId="{2E6316C8-322D-4573-92B8-7D84D193706B}"/>
          </ac:spMkLst>
        </pc:spChg>
      </pc:sldChg>
      <pc:sldChg chg="del">
        <pc:chgData name="설하은" userId="87041447-6124-4a34-9c68-ee49fcd0e231" providerId="ADAL" clId="{CB596202-F728-4839-AD77-6731B73F0DD0}" dt="2021-06-14T07:57:43.596" v="0" actId="47"/>
        <pc:sldMkLst>
          <pc:docMk/>
          <pc:sldMk cId="1669623790" sldId="317"/>
        </pc:sldMkLst>
      </pc:sldChg>
      <pc:sldChg chg="addSp delSp modSp mod">
        <pc:chgData name="설하은" userId="87041447-6124-4a34-9c68-ee49fcd0e231" providerId="ADAL" clId="{CB596202-F728-4839-AD77-6731B73F0DD0}" dt="2021-06-14T08:06:52.939" v="8" actId="478"/>
        <pc:sldMkLst>
          <pc:docMk/>
          <pc:sldMk cId="3885584399" sldId="329"/>
        </pc:sldMkLst>
        <pc:picChg chg="del">
          <ac:chgData name="설하은" userId="87041447-6124-4a34-9c68-ee49fcd0e231" providerId="ADAL" clId="{CB596202-F728-4839-AD77-6731B73F0DD0}" dt="2021-06-14T08:06:52.939" v="8" actId="478"/>
          <ac:picMkLst>
            <pc:docMk/>
            <pc:sldMk cId="3885584399" sldId="329"/>
            <ac:picMk id="3" creationId="{D5EBE48E-7E77-490C-973C-A90E4CDDF881}"/>
          </ac:picMkLst>
        </pc:picChg>
        <pc:picChg chg="add ord">
          <ac:chgData name="설하은" userId="87041447-6124-4a34-9c68-ee49fcd0e231" providerId="ADAL" clId="{CB596202-F728-4839-AD77-6731B73F0DD0}" dt="2021-06-14T08:06:51.815" v="7" actId="167"/>
          <ac:picMkLst>
            <pc:docMk/>
            <pc:sldMk cId="3885584399" sldId="329"/>
            <ac:picMk id="6" creationId="{787F5624-17C7-4B75-856A-D9EE9C21D2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>
              <a:defRPr/>
            </a:pPr>
            <a:fld id="{E2B2BC9D-A816-4D0A-858B-1D023B3A8ACA}" type="datetime1">
              <a:rPr lang="ko-KR" altLang="en-US" smtClean="0"/>
              <a:pPr>
                <a:defRPr/>
              </a:pPr>
              <a:t>2021. 8. 11.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 dirty="0"/>
              <a:t>마스터 텍스트 스타일을 편집합니다</a:t>
            </a:r>
          </a:p>
          <a:p>
            <a:pPr lvl="1">
              <a:defRPr/>
            </a:pPr>
            <a:r>
              <a:rPr lang="ko-KR" altLang="en-US" dirty="0"/>
              <a:t>둘째 수준</a:t>
            </a:r>
          </a:p>
          <a:p>
            <a:pPr lvl="2">
              <a:defRPr/>
            </a:pPr>
            <a:r>
              <a:rPr lang="ko-KR" altLang="en-US" dirty="0"/>
              <a:t>셋째 수준</a:t>
            </a:r>
          </a:p>
          <a:p>
            <a:pPr lvl="3">
              <a:defRPr/>
            </a:pPr>
            <a:r>
              <a:rPr lang="ko-KR" altLang="en-US" dirty="0"/>
              <a:t>넷째 수준</a:t>
            </a:r>
          </a:p>
          <a:p>
            <a:pPr lvl="4">
              <a:defRPr/>
            </a:pPr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스퀘어" panose="020B0600000101010101" pitchFamily="50" charset="-127"/>
        <a:ea typeface="나눔스퀘어" panose="020B0600000101010101" pitchFamily="50" charset="-127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79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8636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168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8886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072507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31462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F4262C-968C-4EE9-8164-CE16364706B3}" type="slidenum">
              <a:rPr lang="ko-KR" altLang="en-US" smtClean="0"/>
              <a:pPr>
                <a:defRPr/>
              </a:pPr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563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/>
              <a:t>첫째 목차</a:t>
            </a:r>
          </a:p>
          <a:p>
            <a:pPr lvl="0"/>
            <a:r>
              <a:rPr lang="ko-KR" altLang="en-US"/>
              <a:t>둘째 목차</a:t>
            </a:r>
          </a:p>
          <a:p>
            <a:pPr lvl="0"/>
            <a:r>
              <a:rPr lang="ko-KR" altLang="en-US"/>
              <a:t>셋째 목차</a:t>
            </a:r>
          </a:p>
          <a:p>
            <a:pPr lvl="0"/>
            <a:r>
              <a:rPr lang="ko-KR" altLang="en-US"/>
              <a:t>넷째 목차</a:t>
            </a:r>
          </a:p>
          <a:p>
            <a:pPr lvl="0"/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/>
              <a:t>표를 추가하려면 아이콘을 클릭하십시오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2021. 8. 11.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2021. 8. 11.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pic>
        <p:nvPicPr>
          <p:cNvPr id="7" name="그림 6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072E7433-91FE-4F0D-BA13-DBABFCFF9965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7" y="96139"/>
            <a:ext cx="659114" cy="30166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스퀘어" panose="020B0600000101010101" pitchFamily="50" charset="-127"/>
          <a:ea typeface="나눔스퀘어" panose="020B0600000101010101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87F5624-17C7-4B75-856A-D9EE9C21D2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사각형: 둥근 모서리 3">
            <a:extLst>
              <a:ext uri="{FF2B5EF4-FFF2-40B4-BE49-F238E27FC236}">
                <a16:creationId xmlns:a16="http://schemas.microsoft.com/office/drawing/2014/main" id="{6F25F53B-3732-4AE5-A9C3-754351401F1F}"/>
              </a:ext>
            </a:extLst>
          </p:cNvPr>
          <p:cNvSpPr/>
          <p:nvPr/>
        </p:nvSpPr>
        <p:spPr>
          <a:xfrm>
            <a:off x="703960" y="4897464"/>
            <a:ext cx="5366050" cy="1106769"/>
          </a:xfrm>
          <a:prstGeom prst="roundRect">
            <a:avLst/>
          </a:prstGeom>
          <a:solidFill>
            <a:srgbClr val="EEEE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>
                <a:solidFill>
                  <a:srgbClr val="1B2754"/>
                </a:solidFill>
                <a:latin typeface="나눔스퀘어 Bold" panose="020B0600000101010101" pitchFamily="50" charset="-127"/>
                <a:ea typeface="나눔스퀘어 Bold" panose="020B0600000101010101" pitchFamily="50" charset="-127"/>
              </a:rPr>
              <a:t>지원자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275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B275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</a:p>
          <a:p>
            <a:pPr marL="0" marR="0" lvl="0" indent="0" algn="l" defTabSz="91440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B275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수업명</a:t>
            </a:r>
            <a:r>
              <a:rPr kumimoji="0" lang="ko-KR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275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1B2754"/>
                </a:solidFill>
                <a:effectLst/>
                <a:uLnTx/>
                <a:uFillTx/>
                <a:latin typeface="나눔스퀘어 Bold" panose="020B0600000101010101" pitchFamily="50" charset="-127"/>
                <a:ea typeface="나눔스퀘어 Bold" panose="020B0600000101010101" pitchFamily="50" charset="-127"/>
                <a:cs typeface="+mn-cs"/>
              </a:rPr>
              <a:t>: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534DE2-351D-3A4F-AACA-AFFC6EBB36F8}"/>
              </a:ext>
            </a:extLst>
          </p:cNvPr>
          <p:cNvSpPr txBox="1"/>
          <p:nvPr/>
        </p:nvSpPr>
        <p:spPr>
          <a:xfrm>
            <a:off x="703960" y="2207265"/>
            <a:ext cx="803708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ko-KR" altLang="en-US" sz="7200" b="0" dirty="0" err="1">
                <a:solidFill>
                  <a:srgbClr val="3385CF"/>
                </a:solidFill>
                <a:latin typeface="Jalnan OTF" panose="020B0600000101010101" pitchFamily="34" charset="-127"/>
                <a:ea typeface="Jalnan OTF" panose="020B0600000101010101" pitchFamily="34" charset="-127"/>
              </a:rPr>
              <a:t>교육콘텐츠</a:t>
            </a:r>
            <a:r>
              <a:rPr lang="ko-KR" altLang="en-US" sz="7200" b="0" dirty="0">
                <a:solidFill>
                  <a:srgbClr val="3385CF"/>
                </a:solidFill>
                <a:latin typeface="Jalnan OTF" panose="020B0600000101010101" pitchFamily="34" charset="-127"/>
                <a:ea typeface="Jalnan OTF" panose="020B0600000101010101" pitchFamily="34" charset="-127"/>
              </a:rPr>
              <a:t> 공모전 </a:t>
            </a:r>
            <a:endParaRPr lang="en-US" altLang="ko-KR" sz="7200" b="0" dirty="0">
              <a:solidFill>
                <a:srgbClr val="3385CF"/>
              </a:solidFill>
              <a:latin typeface="Jalnan OTF" panose="020B0600000101010101" pitchFamily="34" charset="-127"/>
              <a:ea typeface="Jalnan OTF" panose="020B0600000101010101" pitchFamily="34" charset="-127"/>
            </a:endParaRPr>
          </a:p>
          <a:p>
            <a:r>
              <a:rPr lang="ko-KR" altLang="en-US" sz="4800" b="0" dirty="0">
                <a:latin typeface="Jalnan OTF" panose="020B0600000101010101" pitchFamily="34" charset="-127"/>
                <a:ea typeface="Jalnan OTF" panose="020B0600000101010101" pitchFamily="34" charset="-127"/>
              </a:rPr>
              <a:t>스토리보드 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3A09BA4D-E19A-7642-86F6-427E69EF58E5}"/>
              </a:ext>
            </a:extLst>
          </p:cNvPr>
          <p:cNvSpPr/>
          <p:nvPr/>
        </p:nvSpPr>
        <p:spPr>
          <a:xfrm>
            <a:off x="5021451" y="6431797"/>
            <a:ext cx="7170549" cy="263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/>
          </a:p>
        </p:txBody>
      </p:sp>
    </p:spTree>
    <p:extLst>
      <p:ext uri="{BB962C8B-B14F-4D97-AF65-F5344CB8AC3E}">
        <p14:creationId xmlns:p14="http://schemas.microsoft.com/office/powerpoint/2010/main" val="3885584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935926BB-C6EA-4091-82EC-81B1F5255772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7F234D-705A-4F93-8196-0B7FE89E2C6B}"/>
              </a:ext>
            </a:extLst>
          </p:cNvPr>
          <p:cNvSpPr txBox="1"/>
          <p:nvPr/>
        </p:nvSpPr>
        <p:spPr>
          <a:xfrm>
            <a:off x="2306342" y="1166000"/>
            <a:ext cx="75793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2800" b="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2800" b="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2800" b="0" dirty="0" err="1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2800" b="0" dirty="0"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공모전 스토리보드 작성 안내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2E6316C8-322D-4573-92B8-7D84D193706B}"/>
              </a:ext>
            </a:extLst>
          </p:cNvPr>
          <p:cNvSpPr/>
          <p:nvPr/>
        </p:nvSpPr>
        <p:spPr>
          <a:xfrm>
            <a:off x="558696" y="2303531"/>
            <a:ext cx="11074608" cy="36694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60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분의 쌍방향 온라인 미술 수업을 진행하기 위한 내용을 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15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분 내외의 동영상 콘텐츠에 담아야 합니다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동영상 콘텐츠는 창작선생님과 학생이 실시간 온라인 수업에 활용할 수 있도록 도입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전개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,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마무리 </a:t>
            </a:r>
            <a:r>
              <a:rPr lang="ko-KR" altLang="en-US" sz="160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활동방법이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나뉘어 </a:t>
            </a:r>
            <a:endParaRPr lang="en-US" altLang="ko-KR" sz="1600" dirty="0">
              <a:solidFill>
                <a:schemeClr val="tx1"/>
              </a:solidFill>
              <a:latin typeface="나눔스퀘어 ExtraBold" panose="020B0600000101010101" pitchFamily="50" charset="-127"/>
              <a:ea typeface="나눔스퀘어 ExtraBold" panose="020B0600000101010101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      제공되어야 합니다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60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스토리보는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1</a:t>
            </a:r>
            <a:r>
              <a:rPr lang="ko-KR" altLang="en-US" sz="160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회차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 분량의 동영상 콘텐츠 촬영을 위한 내용을 작성하여 주시면 됩니다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.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 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차시 자유 선택</a:t>
            </a:r>
            <a:r>
              <a:rPr lang="en-US" altLang="ko-KR" sz="160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" panose="020B0600000101010101" pitchFamily="50" charset="-127"/>
              </a:rPr>
              <a:t>)</a:t>
            </a:r>
            <a:endParaRPr lang="en-US" altLang="ko-KR" sz="16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600" b="1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파란색 글씨로 </a:t>
            </a:r>
            <a:r>
              <a:rPr lang="ko-KR" altLang="en-US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기입되어 있는 </a:t>
            </a:r>
            <a:r>
              <a:rPr lang="ko-KR" altLang="en-US" sz="16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안내사항 및 예시</a:t>
            </a:r>
            <a:r>
              <a:rPr lang="ko-KR" altLang="en-US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를 숙지하시어 스토리보드를 작성하여 주시기 바랍니다</a:t>
            </a:r>
            <a:r>
              <a:rPr lang="en-US" altLang="ko-KR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altLang="ko-KR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    (</a:t>
            </a:r>
            <a:r>
              <a:rPr lang="ko-KR" altLang="en-US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작성시 파란색 글씨 및 본 안내페이지는 지워주세요</a:t>
            </a:r>
            <a:r>
              <a:rPr lang="en-US" altLang="ko-KR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.)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ko-KR" altLang="en-US" sz="1600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스토리보드는 </a:t>
            </a:r>
            <a:r>
              <a:rPr lang="ko-KR" altLang="en-US" sz="16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복사</a:t>
            </a:r>
            <a:r>
              <a:rPr lang="en-US" altLang="ko-KR" sz="16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/</a:t>
            </a:r>
            <a:r>
              <a:rPr lang="ko-KR" altLang="en-US" sz="1600" b="1" dirty="0">
                <a:solidFill>
                  <a:schemeClr val="tx1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붙여넣기로 페이지수를 늘리셔도 상관없습니다</a:t>
            </a:r>
            <a:endParaRPr lang="en-US" altLang="ko-KR" sz="1600" dirty="0">
              <a:solidFill>
                <a:schemeClr val="tx1"/>
              </a:solidFill>
              <a:latin typeface="나눔스퀘어" panose="020B0600000101010101" pitchFamily="50" charset="-127"/>
              <a:ea typeface="나눔스퀘어" panose="020B0600000101010101" pitchFamily="50" charset="-127"/>
            </a:endParaRPr>
          </a:p>
        </p:txBody>
      </p:sp>
      <p:pic>
        <p:nvPicPr>
          <p:cNvPr id="6" name="그림 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5CC521CD-1317-43EE-A58E-A6802F64EC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27" y="96139"/>
            <a:ext cx="659114" cy="30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14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01774485-6FCC-4189-8E2A-388FAA8233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8510949"/>
              </p:ext>
            </p:extLst>
          </p:nvPr>
        </p:nvGraphicFramePr>
        <p:xfrm>
          <a:off x="314960" y="671804"/>
          <a:ext cx="11562080" cy="5966154"/>
        </p:xfrm>
        <a:graphic>
          <a:graphicData uri="http://schemas.openxmlformats.org/drawingml/2006/table">
            <a:tbl>
              <a:tblPr firstRow="1" bandRow="1">
                <a:tableStyleId>{01A66EDD-3DAB-4C5B-A090-DC80EC1FD486}</a:tableStyleId>
              </a:tblPr>
              <a:tblGrid>
                <a:gridCol w="1633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545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4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63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수업명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차시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수업주제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14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재료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ko-KR" altLang="en-US" sz="14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77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수업내용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14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</a:endParaRPr>
                    </a:p>
                  </a:txBody>
                  <a:tcPr marL="90565" marR="90565" marT="45282" marB="45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ko-KR" altLang="en-US" sz="1700" b="1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BF4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ko-KR" altLang="en-US" sz="150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8917558"/>
                  </a:ext>
                </a:extLst>
              </a:tr>
              <a:tr h="3706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학습자료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endParaRPr lang="ko-KR" altLang="en-US" sz="1400" b="0" i="0" u="none" strike="noStrike" dirty="0">
                        <a:solidFill>
                          <a:srgbClr val="000000"/>
                        </a:solidFill>
                        <a:latin typeface="+mn-lt"/>
                        <a:ea typeface="+mn-ea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학습자료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□</a:t>
                      </a:r>
                      <a:r>
                        <a:rPr lang="ko-KR" altLang="en-US" sz="1400" b="0" i="0" u="none" strike="noStrike" dirty="0" err="1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활동지</a:t>
                      </a:r>
                      <a:r>
                        <a:rPr lang="ko-KR" altLang="en-US" sz="1400" b="0" i="0" u="none" strike="noStrike" dirty="0">
                          <a:solidFill>
                            <a:srgbClr val="000000"/>
                          </a:solidFill>
                          <a:latin typeface="+mn-lt"/>
                          <a:ea typeface="+mn-ea"/>
                        </a:rPr>
                        <a:t>     □기타 수업자료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65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영상시간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예상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00</a:t>
                      </a:r>
                      <a:r>
                        <a:rPr lang="ko-KR" altLang="en-US" sz="140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활동시간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예상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effectLst/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나눔스퀘어"/>
                          <a:ea typeface="나눔스퀘어"/>
                        </a:rPr>
                        <a:t>60</a:t>
                      </a:r>
                      <a:r>
                        <a:rPr lang="ko-KR" altLang="en-US" sz="1400" b="0" i="0" u="none" strike="noStrike" dirty="0">
                          <a:solidFill>
                            <a:srgbClr val="FF0000"/>
                          </a:solidFill>
                          <a:latin typeface="나눔스퀘어"/>
                          <a:ea typeface="나눔스퀘어"/>
                        </a:rPr>
                        <a:t>분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나눔스퀘어"/>
                          <a:ea typeface="나눔스퀘어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FF0000"/>
                          </a:solidFill>
                          <a:latin typeface="나눔스퀘어"/>
                          <a:ea typeface="나눔스퀘어"/>
                        </a:rPr>
                        <a:t>영상재생시간 포함</a:t>
                      </a:r>
                      <a:r>
                        <a:rPr lang="en-US" altLang="ko-KR" sz="1400" b="0" i="0" u="none" strike="noStrike" dirty="0">
                          <a:solidFill>
                            <a:srgbClr val="FF0000"/>
                          </a:solidFill>
                          <a:latin typeface="나눔스퀘어"/>
                          <a:ea typeface="나눔스퀘어"/>
                        </a:rPr>
                        <a:t>)</a:t>
                      </a:r>
                      <a:endParaRPr sz="1400" b="0" i="0" u="none" strike="noStrike" dirty="0">
                        <a:solidFill>
                          <a:srgbClr val="FF0000"/>
                        </a:solidFill>
                        <a:latin typeface="나눔스퀘어"/>
                        <a:ea typeface="나눔스퀘어"/>
                      </a:endParaRP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2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도입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도입 단계에 해당되는 수업 활동을 간략히 작성하여 주세요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</a:txBody>
                  <a:tcPr marL="90565" marR="90565" marT="45282" marB="45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endParaRPr lang="ko-KR" altLang="en-US" sz="1700" b="1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500" b="0" i="0" u="none" strike="noStrike" dirty="0">
                        <a:solidFill>
                          <a:srgbClr val="000000"/>
                        </a:solidFill>
                        <a:latin typeface="나눔스퀘어"/>
                        <a:ea typeface="나눔스퀘어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7133861"/>
                  </a:ext>
                </a:extLst>
              </a:tr>
              <a:tr h="12160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전개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전개 단계에 해당되는 수업 활동을 간략히 작성하여 주세요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140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0565" marR="90565" marT="45282" marB="45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endParaRPr lang="ko-KR" altLang="en-US" sz="1700" b="1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F4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500" b="0" i="0" u="none" strike="noStrike" dirty="0">
                        <a:solidFill>
                          <a:srgbClr val="000000"/>
                        </a:solidFill>
                        <a:latin typeface="나눔스퀘어"/>
                        <a:ea typeface="나눔스퀘어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828742"/>
                  </a:ext>
                </a:extLst>
              </a:tr>
              <a:tr h="12122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effectLst/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마무리</a:t>
                      </a:r>
                    </a:p>
                  </a:txBody>
                  <a:tcPr marL="84095" marR="84095" marT="42048" marB="4204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ko-KR" altLang="en-US" sz="140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마무리 단계에 해당되는 수업 활동을 간략히 작성하여 주세요</a:t>
                      </a:r>
                      <a:r>
                        <a:rPr lang="en-US" altLang="ko-KR" sz="140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140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en-US" altLang="ko-KR" sz="140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0565" marR="90565" marT="45282" marB="4528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Clr>
                          <a:schemeClr val="tx1"/>
                        </a:buClr>
                        <a:buNone/>
                        <a:defRPr/>
                      </a:pPr>
                      <a:endParaRPr lang="ko-KR" altLang="en-US" sz="1700" b="1" dirty="0">
                        <a:solidFill>
                          <a:schemeClr val="tx1"/>
                        </a:solidFill>
                        <a:effectLst/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DBF4EE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sz="1500" b="0" i="0" u="none" strike="noStrike" dirty="0">
                        <a:solidFill>
                          <a:srgbClr val="000000"/>
                        </a:solidFill>
                        <a:latin typeface="나눔스퀘어"/>
                        <a:ea typeface="나눔스퀘어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953822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10B1F5E-5E6A-4E13-8303-819C98467AC6}"/>
              </a:ext>
            </a:extLst>
          </p:cNvPr>
          <p:cNvSpPr txBox="1"/>
          <p:nvPr/>
        </p:nvSpPr>
        <p:spPr>
          <a:xfrm>
            <a:off x="4633570" y="220042"/>
            <a:ext cx="2935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수업 개요</a:t>
            </a:r>
          </a:p>
        </p:txBody>
      </p:sp>
    </p:spTree>
    <p:extLst>
      <p:ext uri="{BB962C8B-B14F-4D97-AF65-F5344CB8AC3E}">
        <p14:creationId xmlns:p14="http://schemas.microsoft.com/office/powerpoint/2010/main" val="2746461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18DF58-35CC-43C3-BD88-EE915E2B0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250035"/>
              </p:ext>
            </p:extLst>
          </p:nvPr>
        </p:nvGraphicFramePr>
        <p:xfrm>
          <a:off x="314960" y="671804"/>
          <a:ext cx="11562082" cy="5829586"/>
        </p:xfrm>
        <a:graphic>
          <a:graphicData uri="http://schemas.openxmlformats.org/drawingml/2006/table">
            <a:tbl>
              <a:tblPr firstRow="1" bandRow="1"/>
              <a:tblGrid>
                <a:gridCol w="8164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1377">
                  <a:extLst>
                    <a:ext uri="{9D8B030D-6E8A-4147-A177-3AD203B41FA5}">
                      <a16:colId xmlns:a16="http://schemas.microsoft.com/office/drawing/2014/main" val="2851201010"/>
                    </a:ext>
                  </a:extLst>
                </a:gridCol>
                <a:gridCol w="1053884">
                  <a:extLst>
                    <a:ext uri="{9D8B030D-6E8A-4147-A177-3AD203B41FA5}">
                      <a16:colId xmlns:a16="http://schemas.microsoft.com/office/drawing/2014/main" val="1331950906"/>
                    </a:ext>
                  </a:extLst>
                </a:gridCol>
                <a:gridCol w="1889208">
                  <a:extLst>
                    <a:ext uri="{9D8B030D-6E8A-4147-A177-3AD203B41FA5}">
                      <a16:colId xmlns:a16="http://schemas.microsoft.com/office/drawing/2014/main" val="1372378087"/>
                    </a:ext>
                  </a:extLst>
                </a:gridCol>
                <a:gridCol w="606019">
                  <a:extLst>
                    <a:ext uri="{9D8B030D-6E8A-4147-A177-3AD203B41FA5}">
                      <a16:colId xmlns:a16="http://schemas.microsoft.com/office/drawing/2014/main" val="612902613"/>
                    </a:ext>
                  </a:extLst>
                </a:gridCol>
                <a:gridCol w="2109828">
                  <a:extLst>
                    <a:ext uri="{9D8B030D-6E8A-4147-A177-3AD203B41FA5}">
                      <a16:colId xmlns:a16="http://schemas.microsoft.com/office/drawing/2014/main" val="3567015919"/>
                    </a:ext>
                  </a:extLst>
                </a:gridCol>
                <a:gridCol w="3955350">
                  <a:extLst>
                    <a:ext uri="{9D8B030D-6E8A-4147-A177-3AD203B41FA5}">
                      <a16:colId xmlns:a16="http://schemas.microsoft.com/office/drawing/2014/main" val="4148934797"/>
                    </a:ext>
                  </a:extLst>
                </a:gridCol>
              </a:tblGrid>
              <a:tr h="1601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회차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수업내용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예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)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도입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-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000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하기</a:t>
                      </a:r>
                      <a:endParaRPr lang="en-US" altLang="ko-KR" sz="1400" b="0" i="1" dirty="0">
                        <a:solidFill>
                          <a:srgbClr val="0000FF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</a:t>
                      </a:r>
                      <a:endParaRPr lang="en-US" altLang="ko-KR" sz="1400" b="0" i="1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dirty="0" err="1"/>
                        <a:t>내래이션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58">
                <a:tc gridSpan="6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도입 단계</a:t>
                      </a: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도입단계에서는 해당되는 수업내용을 상단에 기입하시고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화면 연출과 관련된 이미지 자료를 </a:t>
                      </a: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본 칸에 삽입하여 주시기 바랍니다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도입부에서 진행되는 </a:t>
                      </a:r>
                      <a:r>
                        <a:rPr lang="ko-KR" altLang="en-US" sz="1400" b="0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활동에 대한 안내와 활동 시간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을 함께 제시하여 주세요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시간은 해당 영상이 플레이 되는 시간이며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활동시간은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이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플레시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시간을 통해 진행 될 수 있는 수업 시간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실시간 쌍방향 온라인 수업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입니다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회차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수업이 총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60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분이 될 수 있도록 구성되어야 합니다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86721" marR="86721" marT="43361" marB="433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400" b="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6721" marR="86721" marT="43361" marB="43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7F234D-705A-4F93-8196-0B7FE89E2C6B}"/>
              </a:ext>
            </a:extLst>
          </p:cNvPr>
          <p:cNvSpPr txBox="1"/>
          <p:nvPr/>
        </p:nvSpPr>
        <p:spPr>
          <a:xfrm>
            <a:off x="4624284" y="220042"/>
            <a:ext cx="29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스토리보드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A7F1A63E-C346-BC41-9C0D-1C69C7FEAC30}"/>
              </a:ext>
            </a:extLst>
          </p:cNvPr>
          <p:cNvSpPr/>
          <p:nvPr/>
        </p:nvSpPr>
        <p:spPr>
          <a:xfrm>
            <a:off x="2278251" y="1766806"/>
            <a:ext cx="4091552" cy="2495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예시 스케치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6857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18DF58-35CC-43C3-BD88-EE915E2B0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046436"/>
              </p:ext>
            </p:extLst>
          </p:nvPr>
        </p:nvGraphicFramePr>
        <p:xfrm>
          <a:off x="314960" y="671804"/>
          <a:ext cx="11562082" cy="5926774"/>
        </p:xfrm>
        <a:graphic>
          <a:graphicData uri="http://schemas.openxmlformats.org/drawingml/2006/table">
            <a:tbl>
              <a:tblPr firstRow="1" bandRow="1"/>
              <a:tblGrid>
                <a:gridCol w="78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64">
                  <a:extLst>
                    <a:ext uri="{9D8B030D-6E8A-4147-A177-3AD203B41FA5}">
                      <a16:colId xmlns:a16="http://schemas.microsoft.com/office/drawing/2014/main" val="2851201010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331950906"/>
                    </a:ext>
                  </a:extLst>
                </a:gridCol>
                <a:gridCol w="1764693">
                  <a:extLst>
                    <a:ext uri="{9D8B030D-6E8A-4147-A177-3AD203B41FA5}">
                      <a16:colId xmlns:a16="http://schemas.microsoft.com/office/drawing/2014/main" val="1372378087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612902613"/>
                    </a:ext>
                  </a:extLst>
                </a:gridCol>
                <a:gridCol w="2373299">
                  <a:extLst>
                    <a:ext uri="{9D8B030D-6E8A-4147-A177-3AD203B41FA5}">
                      <a16:colId xmlns:a16="http://schemas.microsoft.com/office/drawing/2014/main" val="3567015919"/>
                    </a:ext>
                  </a:extLst>
                </a:gridCol>
                <a:gridCol w="3955350">
                  <a:extLst>
                    <a:ext uri="{9D8B030D-6E8A-4147-A177-3AD203B41FA5}">
                      <a16:colId xmlns:a16="http://schemas.microsoft.com/office/drawing/2014/main" val="4148934797"/>
                    </a:ext>
                  </a:extLst>
                </a:gridCol>
              </a:tblGrid>
              <a:tr h="4026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회차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수업내용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</a:t>
                      </a:r>
                      <a:endParaRPr lang="en-US" altLang="ko-KR" sz="1400" b="0" i="1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dirty="0" err="1"/>
                        <a:t>내래이션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58">
                <a:tc gridSpan="6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전개 단계</a:t>
                      </a: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전개부에 해당되는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스토리보드입니다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 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전개단계에 해당되는 수업내용을 상단에 기입하시고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화면 연출과 관련된 이미지 자료를 본 칸에 삽입하여 주시기 바랍니다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전개부에서 진행되는 </a:t>
                      </a:r>
                      <a:r>
                        <a:rPr lang="ko-KR" altLang="en-US" sz="1400" b="0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활동에 대한 안내와 활동 시간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을 함께 제시하여 주세요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시간은 해당 영상이 플레이 되는 시간이며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활동시간은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이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플레시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시간을 통해 진행 될 수 있는 수업 시간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실시간 쌍방향 온라인 수업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입니다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회차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수업이 총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60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분이 될 수 있도록 구성되어야 합니다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</a:txBody>
                  <a:tcPr marL="86721" marR="86721" marT="43361" marB="433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6721" marR="86721" marT="43361" marB="43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7F234D-705A-4F93-8196-0B7FE89E2C6B}"/>
              </a:ext>
            </a:extLst>
          </p:cNvPr>
          <p:cNvSpPr txBox="1"/>
          <p:nvPr/>
        </p:nvSpPr>
        <p:spPr>
          <a:xfrm>
            <a:off x="4624284" y="220042"/>
            <a:ext cx="29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스토리보드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B640E995-2424-B947-B229-5B8BAC087EE1}"/>
              </a:ext>
            </a:extLst>
          </p:cNvPr>
          <p:cNvSpPr/>
          <p:nvPr/>
        </p:nvSpPr>
        <p:spPr>
          <a:xfrm>
            <a:off x="2278251" y="1766806"/>
            <a:ext cx="4091552" cy="2495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예시 스케치</a:t>
            </a:r>
            <a:endParaRPr kumimoji="1" lang="ko-KR" altLang="en-US" dirty="0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A49C2E53-7EC0-9F4D-B851-F25695C586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2704" y="3178478"/>
            <a:ext cx="2605013" cy="168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79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18DF58-35CC-43C3-BD88-EE915E2B0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1592872"/>
              </p:ext>
            </p:extLst>
          </p:nvPr>
        </p:nvGraphicFramePr>
        <p:xfrm>
          <a:off x="314960" y="671804"/>
          <a:ext cx="11562082" cy="5926774"/>
        </p:xfrm>
        <a:graphic>
          <a:graphicData uri="http://schemas.openxmlformats.org/drawingml/2006/table">
            <a:tbl>
              <a:tblPr firstRow="1" bandRow="1"/>
              <a:tblGrid>
                <a:gridCol w="78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64">
                  <a:extLst>
                    <a:ext uri="{9D8B030D-6E8A-4147-A177-3AD203B41FA5}">
                      <a16:colId xmlns:a16="http://schemas.microsoft.com/office/drawing/2014/main" val="2851201010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331950906"/>
                    </a:ext>
                  </a:extLst>
                </a:gridCol>
                <a:gridCol w="1532219">
                  <a:extLst>
                    <a:ext uri="{9D8B030D-6E8A-4147-A177-3AD203B41FA5}">
                      <a16:colId xmlns:a16="http://schemas.microsoft.com/office/drawing/2014/main" val="1372378087"/>
                    </a:ext>
                  </a:extLst>
                </a:gridCol>
                <a:gridCol w="619932">
                  <a:extLst>
                    <a:ext uri="{9D8B030D-6E8A-4147-A177-3AD203B41FA5}">
                      <a16:colId xmlns:a16="http://schemas.microsoft.com/office/drawing/2014/main" val="612902613"/>
                    </a:ext>
                  </a:extLst>
                </a:gridCol>
                <a:gridCol w="2652268">
                  <a:extLst>
                    <a:ext uri="{9D8B030D-6E8A-4147-A177-3AD203B41FA5}">
                      <a16:colId xmlns:a16="http://schemas.microsoft.com/office/drawing/2014/main" val="3567015919"/>
                    </a:ext>
                  </a:extLst>
                </a:gridCol>
                <a:gridCol w="3955350">
                  <a:extLst>
                    <a:ext uri="{9D8B030D-6E8A-4147-A177-3AD203B41FA5}">
                      <a16:colId xmlns:a16="http://schemas.microsoft.com/office/drawing/2014/main" val="4148934797"/>
                    </a:ext>
                  </a:extLst>
                </a:gridCol>
              </a:tblGrid>
              <a:tr h="4026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회차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수업내용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</a:t>
                      </a:r>
                      <a:endParaRPr lang="en-US" altLang="ko-KR" sz="1400" b="0" i="1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dirty="0" err="1"/>
                        <a:t>내래이션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58">
                <a:tc gridSpan="6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마무리 단계</a:t>
                      </a: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마무리에 해당되는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스토리보드입니다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 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마무리 단계에 해당되는 수업내용을 상단에 기입하시고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 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화면 연출과 관련된 이미지 자료를 본 칸에 삽입하여 주시기 바랍니다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수업 마무리에서 진행되는 </a:t>
                      </a:r>
                      <a:r>
                        <a:rPr lang="ko-KR" altLang="en-US" sz="1400" b="0" dirty="0">
                          <a:solidFill>
                            <a:srgbClr val="FF0000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활동에 대한 안내와 활동 시간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을 함께 제시하여 주세요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시간은 해당 영상이 플레이 되는 시간이며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,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활동시간은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이 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플레시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시간을 통해 진행 될 수 있는 수업 시간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(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실시간 쌍방향 온라인 수업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입니다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</a:t>
                      </a:r>
                      <a:r>
                        <a:rPr lang="ko-KR" altLang="en-US" sz="1400" b="0" dirty="0" err="1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회차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수업이 총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60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분이 될 수 있도록 구성되어야 합니다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</a:txBody>
                  <a:tcPr marL="86721" marR="86721" marT="43361" marB="433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400" b="0" dirty="0"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86721" marR="86721" marT="43361" marB="43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7F234D-705A-4F93-8196-0B7FE89E2C6B}"/>
              </a:ext>
            </a:extLst>
          </p:cNvPr>
          <p:cNvSpPr txBox="1"/>
          <p:nvPr/>
        </p:nvSpPr>
        <p:spPr>
          <a:xfrm>
            <a:off x="4624284" y="220042"/>
            <a:ext cx="29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스토리보드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1D6B63D9-EBC5-F44C-891E-496FF43EB694}"/>
              </a:ext>
            </a:extLst>
          </p:cNvPr>
          <p:cNvSpPr/>
          <p:nvPr/>
        </p:nvSpPr>
        <p:spPr>
          <a:xfrm>
            <a:off x="2278251" y="1766806"/>
            <a:ext cx="4091552" cy="2495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예시 스케치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22956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D3A6B99-1223-E347-9496-1D98B7C9CA32}"/>
              </a:ext>
            </a:extLst>
          </p:cNvPr>
          <p:cNvSpPr/>
          <p:nvPr/>
        </p:nvSpPr>
        <p:spPr>
          <a:xfrm>
            <a:off x="790414" y="1534331"/>
            <a:ext cx="4091552" cy="2495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예시 스케치</a:t>
            </a:r>
            <a:endParaRPr kumimoji="1"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18DF58-35CC-43C3-BD88-EE915E2B0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6718151"/>
              </p:ext>
            </p:extLst>
          </p:nvPr>
        </p:nvGraphicFramePr>
        <p:xfrm>
          <a:off x="314960" y="671804"/>
          <a:ext cx="11562082" cy="5926774"/>
        </p:xfrm>
        <a:graphic>
          <a:graphicData uri="http://schemas.openxmlformats.org/drawingml/2006/table">
            <a:tbl>
              <a:tblPr firstRow="1" bandRow="1"/>
              <a:tblGrid>
                <a:gridCol w="78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64">
                  <a:extLst>
                    <a:ext uri="{9D8B030D-6E8A-4147-A177-3AD203B41FA5}">
                      <a16:colId xmlns:a16="http://schemas.microsoft.com/office/drawing/2014/main" val="2851201010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331950906"/>
                    </a:ext>
                  </a:extLst>
                </a:gridCol>
                <a:gridCol w="1857683">
                  <a:extLst>
                    <a:ext uri="{9D8B030D-6E8A-4147-A177-3AD203B41FA5}">
                      <a16:colId xmlns:a16="http://schemas.microsoft.com/office/drawing/2014/main" val="1372378087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612902613"/>
                    </a:ext>
                  </a:extLst>
                </a:gridCol>
                <a:gridCol w="2280309">
                  <a:extLst>
                    <a:ext uri="{9D8B030D-6E8A-4147-A177-3AD203B41FA5}">
                      <a16:colId xmlns:a16="http://schemas.microsoft.com/office/drawing/2014/main" val="3567015919"/>
                    </a:ext>
                  </a:extLst>
                </a:gridCol>
                <a:gridCol w="3955350">
                  <a:extLst>
                    <a:ext uri="{9D8B030D-6E8A-4147-A177-3AD203B41FA5}">
                      <a16:colId xmlns:a16="http://schemas.microsoft.com/office/drawing/2014/main" val="4148934797"/>
                    </a:ext>
                  </a:extLst>
                </a:gridCol>
              </a:tblGrid>
              <a:tr h="4026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회차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E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수업내용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수업 정리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</a:t>
                      </a:r>
                      <a:endParaRPr lang="en-US" altLang="ko-KR" sz="1400" b="0" i="1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dirty="0" err="1"/>
                        <a:t>내래이션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58">
                <a:tc gridSpan="6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수업 마무리단계 공통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&lt; 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다음 수업 안내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&gt;</a:t>
                      </a:r>
                    </a:p>
                    <a:p>
                      <a:pPr>
                        <a:defRPr/>
                      </a:pP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매 차시 수업 마무리단계에는 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‘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다음 수업 안내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‘</a:t>
                      </a: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가 반드시 들어가야 합니다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</a:txBody>
                  <a:tcPr marL="86721" marR="86721" marT="43361" marB="433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86721" marR="86721" marT="43361" marB="43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7F234D-705A-4F93-8196-0B7FE89E2C6B}"/>
              </a:ext>
            </a:extLst>
          </p:cNvPr>
          <p:cNvSpPr txBox="1"/>
          <p:nvPr/>
        </p:nvSpPr>
        <p:spPr>
          <a:xfrm>
            <a:off x="4624284" y="220042"/>
            <a:ext cx="29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스토리보드</a:t>
            </a: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DA7C1230-6C54-3D4D-97AB-DDE4B78F11F3}"/>
              </a:ext>
            </a:extLst>
          </p:cNvPr>
          <p:cNvSpPr/>
          <p:nvPr/>
        </p:nvSpPr>
        <p:spPr>
          <a:xfrm>
            <a:off x="3900409" y="2758699"/>
            <a:ext cx="3409627" cy="21333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다음 차시 준비물 안내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2615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DD3A6B99-1223-E347-9496-1D98B7C9CA32}"/>
              </a:ext>
            </a:extLst>
          </p:cNvPr>
          <p:cNvSpPr/>
          <p:nvPr/>
        </p:nvSpPr>
        <p:spPr>
          <a:xfrm>
            <a:off x="790414" y="1534331"/>
            <a:ext cx="4091552" cy="2495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영상 예시 스케치</a:t>
            </a:r>
            <a:endParaRPr kumimoji="1" lang="ko-KR" altLang="en-US" dirty="0"/>
          </a:p>
        </p:txBody>
      </p: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1718DF58-35CC-43C3-BD88-EE915E2B05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117860"/>
              </p:ext>
            </p:extLst>
          </p:nvPr>
        </p:nvGraphicFramePr>
        <p:xfrm>
          <a:off x="314960" y="671804"/>
          <a:ext cx="11562082" cy="5926774"/>
        </p:xfrm>
        <a:graphic>
          <a:graphicData uri="http://schemas.openxmlformats.org/drawingml/2006/table">
            <a:tbl>
              <a:tblPr firstRow="1" bandRow="1"/>
              <a:tblGrid>
                <a:gridCol w="7864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0264">
                  <a:extLst>
                    <a:ext uri="{9D8B030D-6E8A-4147-A177-3AD203B41FA5}">
                      <a16:colId xmlns:a16="http://schemas.microsoft.com/office/drawing/2014/main" val="2851201010"/>
                    </a:ext>
                  </a:extLst>
                </a:gridCol>
                <a:gridCol w="945573">
                  <a:extLst>
                    <a:ext uri="{9D8B030D-6E8A-4147-A177-3AD203B41FA5}">
                      <a16:colId xmlns:a16="http://schemas.microsoft.com/office/drawing/2014/main" val="1331950906"/>
                    </a:ext>
                  </a:extLst>
                </a:gridCol>
                <a:gridCol w="1857683">
                  <a:extLst>
                    <a:ext uri="{9D8B030D-6E8A-4147-A177-3AD203B41FA5}">
                      <a16:colId xmlns:a16="http://schemas.microsoft.com/office/drawing/2014/main" val="1372378087"/>
                    </a:ext>
                  </a:extLst>
                </a:gridCol>
                <a:gridCol w="666427">
                  <a:extLst>
                    <a:ext uri="{9D8B030D-6E8A-4147-A177-3AD203B41FA5}">
                      <a16:colId xmlns:a16="http://schemas.microsoft.com/office/drawing/2014/main" val="612902613"/>
                    </a:ext>
                  </a:extLst>
                </a:gridCol>
                <a:gridCol w="2280309">
                  <a:extLst>
                    <a:ext uri="{9D8B030D-6E8A-4147-A177-3AD203B41FA5}">
                      <a16:colId xmlns:a16="http://schemas.microsoft.com/office/drawing/2014/main" val="3567015919"/>
                    </a:ext>
                  </a:extLst>
                </a:gridCol>
                <a:gridCol w="3955350">
                  <a:extLst>
                    <a:ext uri="{9D8B030D-6E8A-4147-A177-3AD203B41FA5}">
                      <a16:colId xmlns:a16="http://schemas.microsoft.com/office/drawing/2014/main" val="4148934797"/>
                    </a:ext>
                  </a:extLst>
                </a:gridCol>
              </a:tblGrid>
              <a:tr h="4026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 err="1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회차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solidFill>
                      <a:srgbClr val="FFEE8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수업내용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 전개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나눔스퀘어 Bold" panose="020B0600000101010101" pitchFamily="50" charset="-127"/>
                          <a:ea typeface="나눔스퀘어 Bold" panose="020B0600000101010101" pitchFamily="50" charset="-127"/>
                        </a:rPr>
                        <a:t>시간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예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)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영상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2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/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활동 </a:t>
                      </a:r>
                      <a:r>
                        <a:rPr lang="en-US" altLang="ko-KR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10</a:t>
                      </a:r>
                      <a:r>
                        <a:rPr lang="ko-KR" altLang="en-US" sz="1400" b="0" i="1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분</a:t>
                      </a:r>
                      <a:endParaRPr lang="en-US" altLang="ko-KR" sz="1400" b="0" i="1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ko-KR" altLang="en-US" sz="1400" dirty="0" err="1"/>
                        <a:t>내래이션</a:t>
                      </a:r>
                      <a:endParaRPr lang="en-US" altLang="ko-KR" sz="1400" b="0" dirty="0">
                        <a:solidFill>
                          <a:schemeClr val="tx1"/>
                        </a:solidFill>
                        <a:latin typeface="나눔스퀘어 Bold" panose="020B0600000101010101" pitchFamily="50" charset="-127"/>
                        <a:ea typeface="나눔스퀘어 Bold" panose="020B0600000101010101" pitchFamily="50" charset="-127"/>
                      </a:endParaRPr>
                    </a:p>
                  </a:txBody>
                  <a:tcPr marL="92068" marR="92068" marT="46034" marB="4603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24158">
                <a:tc gridSpan="6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○ 각 단계 공통</a:t>
                      </a:r>
                      <a:endParaRPr lang="en-US" altLang="ko-KR" sz="1400" b="0" dirty="0">
                        <a:solidFill>
                          <a:srgbClr val="0000FF"/>
                        </a:solidFill>
                        <a:latin typeface="나눔스퀘어" panose="020B0600000101010101" pitchFamily="50" charset="-127"/>
                        <a:ea typeface="나눔스퀘어" panose="020B0600000101010101" pitchFamily="50" charset="-127"/>
                      </a:endParaRPr>
                    </a:p>
                    <a:p>
                      <a:pPr>
                        <a:defRPr/>
                      </a:pPr>
                      <a:r>
                        <a:rPr lang="ko-KR" altLang="en-US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수업의 각 단계에서 필요에 따라 창작선생님이 실시간 수업을 진행하기 용이한 발문을 제시하여 주세요</a:t>
                      </a:r>
                      <a:r>
                        <a:rPr lang="en-US" altLang="ko-KR" sz="1400" b="0" dirty="0">
                          <a:solidFill>
                            <a:srgbClr val="0000FF"/>
                          </a:solidFill>
                          <a:latin typeface="나눔스퀘어" panose="020B0600000101010101" pitchFamily="50" charset="-127"/>
                          <a:ea typeface="나눔스퀘어" panose="020B0600000101010101" pitchFamily="50" charset="-127"/>
                        </a:rPr>
                        <a:t>.</a:t>
                      </a:r>
                    </a:p>
                  </a:txBody>
                  <a:tcPr marL="86721" marR="86721" marT="43361" marB="43361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 lang="ko-KR" alt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86721" marR="86721" marT="43361" marB="4336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w="med" len="med"/>
                      <a:tailEnd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57F234D-705A-4F93-8196-0B7FE89E2C6B}"/>
              </a:ext>
            </a:extLst>
          </p:cNvPr>
          <p:cNvSpPr txBox="1"/>
          <p:nvPr/>
        </p:nvSpPr>
        <p:spPr>
          <a:xfrm>
            <a:off x="4624284" y="220042"/>
            <a:ext cx="2943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i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보다 </a:t>
            </a:r>
            <a:r>
              <a:rPr lang="ko-KR" altLang="en-US" sz="1800" b="0" dirty="0" err="1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교육콘텐츠</a:t>
            </a:r>
            <a:r>
              <a:rPr lang="ko-KR" altLang="en-US" sz="1800" b="0" dirty="0">
                <a:solidFill>
                  <a:schemeClr val="tx1"/>
                </a:solidFill>
                <a:latin typeface="나눔스퀘어 ExtraBold" panose="020B0600000101010101" pitchFamily="50" charset="-127"/>
                <a:ea typeface="나눔스퀘어 ExtraBold" panose="020B0600000101010101" pitchFamily="50" charset="-127"/>
              </a:rPr>
              <a:t> 스토리보드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1EF95D05-6866-E24C-8810-913753938CBB}"/>
              </a:ext>
            </a:extLst>
          </p:cNvPr>
          <p:cNvSpPr/>
          <p:nvPr/>
        </p:nvSpPr>
        <p:spPr>
          <a:xfrm>
            <a:off x="3001593" y="2630836"/>
            <a:ext cx="4091552" cy="249522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rgbClr val="0000FF"/>
                </a:solidFill>
                <a:latin typeface="나눔스퀘어" panose="020B0600000101010101" pitchFamily="50" charset="-127"/>
                <a:ea typeface="나눔스퀘어" panose="020B0600000101010101" pitchFamily="50" charset="-127"/>
              </a:rPr>
              <a:t>발문 예시</a:t>
            </a:r>
            <a:endParaRPr kumimoji="1"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63104327"/>
      </p:ext>
    </p:extLst>
  </p:cSld>
  <p:clrMapOvr>
    <a:masterClrMapping/>
  </p:clrMapOvr>
</p:sld>
</file>

<file path=ppt/theme/theme1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사용자 지정 3">
      <a:majorFont>
        <a:latin typeface="나눔스퀘어"/>
        <a:ea typeface="나눔스퀘어"/>
        <a:cs typeface=""/>
      </a:majorFont>
      <a:minorFont>
        <a:latin typeface="나눔스퀘어"/>
        <a:ea typeface="나눔스퀘어"/>
        <a:cs typeface="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1191</TotalTime>
  <Words>548</Words>
  <Application>Microsoft Macintosh PowerPoint</Application>
  <PresentationFormat>와이드스크린</PresentationFormat>
  <Paragraphs>100</Paragraphs>
  <Slides>8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4" baseType="lpstr">
      <vt:lpstr>나눔스퀘어 Bold</vt:lpstr>
      <vt:lpstr>나눔스퀘어 ExtraBold</vt:lpstr>
      <vt:lpstr>Arial</vt:lpstr>
      <vt:lpstr>Jalnan OTF</vt:lpstr>
      <vt:lpstr>나눔스퀘어</vt:lpstr>
      <vt:lpstr>한컴오피스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jinos</dc:creator>
  <cp:lastModifiedBy>류희선</cp:lastModifiedBy>
  <cp:revision>151</cp:revision>
  <dcterms:created xsi:type="dcterms:W3CDTF">2021-04-20T02:39:28Z</dcterms:created>
  <dcterms:modified xsi:type="dcterms:W3CDTF">2021-08-11T15:16:37Z</dcterms:modified>
  <cp:version>1100.0100.01</cp:version>
</cp:coreProperties>
</file>